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51"/>
    <p:restoredTop sz="94610"/>
  </p:normalViewPr>
  <p:slideViewPr>
    <p:cSldViewPr snapToGrid="0" snapToObjects="1">
      <p:cViewPr varScale="1">
        <p:scale>
          <a:sx n="106" d="100"/>
          <a:sy n="106" d="100"/>
        </p:scale>
        <p:origin x="21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29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00325"/>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Báo Cáo Phân Tích Doanh Thu Bệnh Viện</a:t>
            </a:r>
            <a:endParaRPr lang="en-US" sz="4450" dirty="0"/>
          </a:p>
        </p:txBody>
      </p:sp>
      <p:sp>
        <p:nvSpPr>
          <p:cNvPr id="4" name="Text 1"/>
          <p:cNvSpPr/>
          <p:nvPr/>
        </p:nvSpPr>
        <p:spPr>
          <a:xfrm>
            <a:off x="6280190" y="4358045"/>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Phân tích chi tiết các yếu tố tác động đến doanh thu từ tháng 1/2024 đến tháng 5/2025</a:t>
            </a:r>
            <a:endParaRPr lang="en-US" sz="1750" dirty="0"/>
          </a:p>
        </p:txBody>
      </p:sp>
      <p:sp>
        <p:nvSpPr>
          <p:cNvPr id="5" name="Text 2"/>
          <p:cNvSpPr/>
          <p:nvPr/>
        </p:nvSpPr>
        <p:spPr>
          <a:xfrm>
            <a:off x="6280190" y="5339001"/>
            <a:ext cx="7556421" cy="290274"/>
          </a:xfrm>
          <a:prstGeom prst="rect">
            <a:avLst/>
          </a:prstGeom>
          <a:noFill/>
          <a:ln/>
        </p:spPr>
        <p:txBody>
          <a:bodyPr wrap="none" lIns="0" tIns="0" rIns="0" bIns="0" rtlCol="0" anchor="t"/>
          <a:lstStyle/>
          <a:p>
            <a:pPr marL="0" indent="0" algn="r">
              <a:lnSpc>
                <a:spcPts val="2250"/>
              </a:lnSpc>
              <a:buNone/>
            </a:pPr>
            <a:r>
              <a:rPr lang="en-US" sz="1400" i="1" kern="0" spc="-36" dirty="0">
                <a:solidFill>
                  <a:srgbClr val="272525"/>
                </a:solidFill>
                <a:latin typeface="Inter" pitchFamily="34" charset="0"/>
                <a:ea typeface="Inter" pitchFamily="34" charset="-122"/>
                <a:cs typeface="Inter" pitchFamily="34" charset="-120"/>
              </a:rPr>
              <a:t>Trình bày bởi Anh Vĩ Phạm</a:t>
            </a:r>
            <a:endParaRPr lang="en-US" sz="14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676650"/>
          </a:xfrm>
          <a:prstGeom prst="rect">
            <a:avLst/>
          </a:prstGeom>
        </p:spPr>
      </p:pic>
      <p:sp>
        <p:nvSpPr>
          <p:cNvPr id="3" name="Text 0"/>
          <p:cNvSpPr/>
          <p:nvPr/>
        </p:nvSpPr>
        <p:spPr>
          <a:xfrm>
            <a:off x="686276" y="4215884"/>
            <a:ext cx="5083373" cy="612696"/>
          </a:xfrm>
          <a:prstGeom prst="rect">
            <a:avLst/>
          </a:prstGeom>
          <a:noFill/>
          <a:ln/>
        </p:spPr>
        <p:txBody>
          <a:bodyPr wrap="none" lIns="0" tIns="0" rIns="0" bIns="0" rtlCol="0" anchor="t"/>
          <a:lstStyle/>
          <a:p>
            <a:pPr marL="0" indent="0">
              <a:lnSpc>
                <a:spcPts val="4800"/>
              </a:lnSpc>
              <a:buNone/>
            </a:pPr>
            <a:r>
              <a:rPr lang="en-US" sz="3850" b="1" kern="0" spc="-116" dirty="0">
                <a:solidFill>
                  <a:srgbClr val="000000"/>
                </a:solidFill>
                <a:latin typeface="Inter Bold" pitchFamily="34" charset="0"/>
                <a:ea typeface="Inter Bold" pitchFamily="34" charset="-122"/>
                <a:cs typeface="Inter Bold" pitchFamily="34" charset="-120"/>
              </a:rPr>
              <a:t>4. Insurance Coverage</a:t>
            </a:r>
            <a:endParaRPr lang="en-US" sz="3850" dirty="0"/>
          </a:p>
        </p:txBody>
      </p:sp>
      <p:sp>
        <p:nvSpPr>
          <p:cNvPr id="4" name="Text 1"/>
          <p:cNvSpPr/>
          <p:nvPr/>
        </p:nvSpPr>
        <p:spPr>
          <a:xfrm>
            <a:off x="686276" y="5122664"/>
            <a:ext cx="13257848" cy="392192"/>
          </a:xfrm>
          <a:prstGeom prst="rect">
            <a:avLst/>
          </a:prstGeom>
          <a:noFill/>
          <a:ln/>
        </p:spPr>
        <p:txBody>
          <a:bodyPr wrap="none" lIns="0" tIns="0" rIns="0" bIns="0" rtlCol="0" anchor="t"/>
          <a:lstStyle/>
          <a:p>
            <a:pPr marL="0" indent="0">
              <a:lnSpc>
                <a:spcPts val="3050"/>
              </a:lnSpc>
              <a:buNone/>
            </a:pPr>
            <a:r>
              <a:rPr lang="en-US" sz="1900" kern="0" spc="-31" dirty="0">
                <a:solidFill>
                  <a:srgbClr val="272525"/>
                </a:solidFill>
                <a:latin typeface="Inter" pitchFamily="34" charset="0"/>
                <a:ea typeface="Inter" pitchFamily="34" charset="-122"/>
                <a:cs typeface="Inter" pitchFamily="34" charset="-120"/>
              </a:rPr>
              <a:t>Tổng chi trả bảo hiểm đạt </a:t>
            </a:r>
            <a:r>
              <a:rPr lang="en-US" sz="1900" b="1" kern="0" spc="-31" dirty="0">
                <a:solidFill>
                  <a:srgbClr val="272525"/>
                </a:solidFill>
                <a:latin typeface="Inter" pitchFamily="34" charset="0"/>
                <a:ea typeface="Inter" pitchFamily="34" charset="-122"/>
                <a:cs typeface="Inter" pitchFamily="34" charset="-120"/>
              </a:rPr>
              <a:t>$2.2M</a:t>
            </a:r>
            <a:r>
              <a:rPr lang="en-US" sz="1900" kern="0" spc="-31" dirty="0">
                <a:solidFill>
                  <a:srgbClr val="272525"/>
                </a:solidFill>
                <a:latin typeface="Inter" pitchFamily="34" charset="0"/>
                <a:ea typeface="Inter" pitchFamily="34" charset="-122"/>
                <a:cs typeface="Inter" pitchFamily="34" charset="-120"/>
              </a:rPr>
              <a:t>, phân bổ đều giữa ba nhà cung cấp chính.</a:t>
            </a:r>
            <a:endParaRPr lang="en-US" sz="1900" dirty="0"/>
          </a:p>
        </p:txBody>
      </p:sp>
      <p:pic>
        <p:nvPicPr>
          <p:cNvPr id="5" name="Image 1" descr="preencoded.png"/>
          <p:cNvPicPr>
            <a:picLocks noChangeAspect="1"/>
          </p:cNvPicPr>
          <p:nvPr/>
        </p:nvPicPr>
        <p:blipFill>
          <a:blip r:embed="rId4"/>
          <a:stretch>
            <a:fillRect/>
          </a:stretch>
        </p:blipFill>
        <p:spPr>
          <a:xfrm>
            <a:off x="686276" y="5735360"/>
            <a:ext cx="490180" cy="490180"/>
          </a:xfrm>
          <a:prstGeom prst="rect">
            <a:avLst/>
          </a:prstGeom>
        </p:spPr>
      </p:pic>
      <p:sp>
        <p:nvSpPr>
          <p:cNvPr id="6" name="Text 2"/>
          <p:cNvSpPr/>
          <p:nvPr/>
        </p:nvSpPr>
        <p:spPr>
          <a:xfrm>
            <a:off x="686276" y="6421517"/>
            <a:ext cx="2451140" cy="306348"/>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Aviva</a:t>
            </a:r>
            <a:endParaRPr lang="en-US" sz="1900" dirty="0"/>
          </a:p>
        </p:txBody>
      </p:sp>
      <p:sp>
        <p:nvSpPr>
          <p:cNvPr id="7" name="Text 3"/>
          <p:cNvSpPr/>
          <p:nvPr/>
        </p:nvSpPr>
        <p:spPr>
          <a:xfrm>
            <a:off x="686276" y="6845498"/>
            <a:ext cx="4223147" cy="313730"/>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33.8% tổng chi trả bảo hiểm</a:t>
            </a:r>
            <a:endParaRPr lang="en-US" sz="1500" dirty="0"/>
          </a:p>
        </p:txBody>
      </p:sp>
      <p:pic>
        <p:nvPicPr>
          <p:cNvPr id="8" name="Image 2" descr="preencoded.png"/>
          <p:cNvPicPr>
            <a:picLocks noChangeAspect="1"/>
          </p:cNvPicPr>
          <p:nvPr/>
        </p:nvPicPr>
        <p:blipFill>
          <a:blip r:embed="rId5"/>
          <a:stretch>
            <a:fillRect/>
          </a:stretch>
        </p:blipFill>
        <p:spPr>
          <a:xfrm>
            <a:off x="5203508" y="5735360"/>
            <a:ext cx="490180" cy="490180"/>
          </a:xfrm>
          <a:prstGeom prst="rect">
            <a:avLst/>
          </a:prstGeom>
        </p:spPr>
      </p:pic>
      <p:sp>
        <p:nvSpPr>
          <p:cNvPr id="9" name="Text 4"/>
          <p:cNvSpPr/>
          <p:nvPr/>
        </p:nvSpPr>
        <p:spPr>
          <a:xfrm>
            <a:off x="5203508" y="6421517"/>
            <a:ext cx="2451140" cy="306348"/>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AXA</a:t>
            </a:r>
            <a:endParaRPr lang="en-US" sz="1900" dirty="0"/>
          </a:p>
        </p:txBody>
      </p:sp>
      <p:sp>
        <p:nvSpPr>
          <p:cNvPr id="10" name="Text 5"/>
          <p:cNvSpPr/>
          <p:nvPr/>
        </p:nvSpPr>
        <p:spPr>
          <a:xfrm>
            <a:off x="5203508" y="6845498"/>
            <a:ext cx="4223266" cy="313730"/>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33.4% tổng chi trả bảo hiểm</a:t>
            </a:r>
            <a:endParaRPr lang="en-US" sz="1500" dirty="0"/>
          </a:p>
        </p:txBody>
      </p:sp>
      <p:pic>
        <p:nvPicPr>
          <p:cNvPr id="11" name="Image 3" descr="preencoded.png"/>
          <p:cNvPicPr>
            <a:picLocks noChangeAspect="1"/>
          </p:cNvPicPr>
          <p:nvPr/>
        </p:nvPicPr>
        <p:blipFill>
          <a:blip r:embed="rId6"/>
          <a:stretch>
            <a:fillRect/>
          </a:stretch>
        </p:blipFill>
        <p:spPr>
          <a:xfrm>
            <a:off x="9720858" y="5735360"/>
            <a:ext cx="490180" cy="490180"/>
          </a:xfrm>
          <a:prstGeom prst="rect">
            <a:avLst/>
          </a:prstGeom>
        </p:spPr>
      </p:pic>
      <p:sp>
        <p:nvSpPr>
          <p:cNvPr id="12" name="Text 6"/>
          <p:cNvSpPr/>
          <p:nvPr/>
        </p:nvSpPr>
        <p:spPr>
          <a:xfrm>
            <a:off x="9720858" y="6421517"/>
            <a:ext cx="2451140" cy="306348"/>
          </a:xfrm>
          <a:prstGeom prst="rect">
            <a:avLst/>
          </a:prstGeom>
          <a:noFill/>
          <a:ln/>
        </p:spPr>
        <p:txBody>
          <a:bodyPr wrap="none" lIns="0" tIns="0" rIns="0" bIns="0" rtlCol="0" anchor="t"/>
          <a:lstStyle/>
          <a:p>
            <a:pPr marL="0" indent="0" algn="l">
              <a:lnSpc>
                <a:spcPts val="2400"/>
              </a:lnSpc>
              <a:buNone/>
            </a:pPr>
            <a:r>
              <a:rPr lang="en-US" sz="1900" b="1" kern="0" spc="-58" dirty="0">
                <a:solidFill>
                  <a:srgbClr val="272525"/>
                </a:solidFill>
                <a:latin typeface="Inter Bold" pitchFamily="34" charset="0"/>
                <a:ea typeface="Inter Bold" pitchFamily="34" charset="-122"/>
                <a:cs typeface="Inter Bold" pitchFamily="34" charset="-120"/>
              </a:rPr>
              <a:t>Allianz</a:t>
            </a:r>
            <a:endParaRPr lang="en-US" sz="1900" dirty="0"/>
          </a:p>
        </p:txBody>
      </p:sp>
      <p:sp>
        <p:nvSpPr>
          <p:cNvPr id="13" name="Text 7"/>
          <p:cNvSpPr/>
          <p:nvPr/>
        </p:nvSpPr>
        <p:spPr>
          <a:xfrm>
            <a:off x="9720858" y="6845498"/>
            <a:ext cx="4223147" cy="313730"/>
          </a:xfrm>
          <a:prstGeom prst="rect">
            <a:avLst/>
          </a:prstGeom>
          <a:noFill/>
          <a:ln/>
        </p:spPr>
        <p:txBody>
          <a:bodyPr wrap="none" lIns="0" tIns="0" rIns="0" bIns="0" rtlCol="0" anchor="t"/>
          <a:lstStyle/>
          <a:p>
            <a:pPr marL="0" indent="0" algn="l">
              <a:lnSpc>
                <a:spcPts val="2450"/>
              </a:lnSpc>
              <a:buNone/>
            </a:pPr>
            <a:r>
              <a:rPr lang="en-US" sz="1500" kern="0" spc="-31" dirty="0">
                <a:solidFill>
                  <a:srgbClr val="272525"/>
                </a:solidFill>
                <a:latin typeface="Inter" pitchFamily="34" charset="0"/>
                <a:ea typeface="Inter" pitchFamily="34" charset="-122"/>
                <a:cs typeface="Inter" pitchFamily="34" charset="-120"/>
              </a:rPr>
              <a:t>32.8% tổng chi trả bảo hiểm</a:t>
            </a:r>
            <a:endParaRPr lang="en-US" sz="1500" dirty="0"/>
          </a:p>
        </p:txBody>
      </p:sp>
      <p:sp>
        <p:nvSpPr>
          <p:cNvPr id="14" name="Text 8"/>
          <p:cNvSpPr/>
          <p:nvPr/>
        </p:nvSpPr>
        <p:spPr>
          <a:xfrm>
            <a:off x="686276" y="7379732"/>
            <a:ext cx="13257848" cy="313730"/>
          </a:xfrm>
          <a:prstGeom prst="rect">
            <a:avLst/>
          </a:prstGeom>
          <a:noFill/>
          <a:ln/>
        </p:spPr>
        <p:txBody>
          <a:bodyPr wrap="none" lIns="0" tIns="0" rIns="0" bIns="0" rtlCol="0" anchor="t"/>
          <a:lstStyle/>
          <a:p>
            <a:pPr marL="0" indent="0">
              <a:lnSpc>
                <a:spcPts val="2450"/>
              </a:lnSpc>
              <a:buNone/>
            </a:pPr>
            <a:endParaRPr lang="en-US" sz="15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604760" y="1363980"/>
            <a:ext cx="6736080" cy="5501640"/>
          </a:xfrm>
          <a:prstGeom prst="rect">
            <a:avLst/>
          </a:prstGeom>
        </p:spPr>
      </p:pic>
      <p:sp>
        <p:nvSpPr>
          <p:cNvPr id="4" name="Text 0"/>
          <p:cNvSpPr/>
          <p:nvPr/>
        </p:nvSpPr>
        <p:spPr>
          <a:xfrm>
            <a:off x="793790" y="1589603"/>
            <a:ext cx="57276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5. Doanh Thu Theo Department</a:t>
            </a:r>
            <a:endParaRPr lang="en-US" sz="4450" dirty="0"/>
          </a:p>
        </p:txBody>
      </p:sp>
      <p:sp>
        <p:nvSpPr>
          <p:cNvPr id="5" name="Text 1"/>
          <p:cNvSpPr/>
          <p:nvPr/>
        </p:nvSpPr>
        <p:spPr>
          <a:xfrm>
            <a:off x="793790" y="3347323"/>
            <a:ext cx="57276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Shape 2"/>
          <p:cNvSpPr/>
          <p:nvPr/>
        </p:nvSpPr>
        <p:spPr>
          <a:xfrm>
            <a:off x="793790" y="3965377"/>
            <a:ext cx="2750463" cy="2674501"/>
          </a:xfrm>
          <a:prstGeom prst="roundRect">
            <a:avLst>
              <a:gd name="adj" fmla="val 3562"/>
            </a:avLst>
          </a:prstGeom>
          <a:solidFill>
            <a:srgbClr val="204C8E"/>
          </a:solidFill>
          <a:ln w="7620">
            <a:solidFill>
              <a:srgbClr val="3965A7"/>
            </a:solidFill>
            <a:prstDash val="solid"/>
          </a:ln>
        </p:spPr>
        <p:txBody>
          <a:bodyPr/>
          <a:lstStyle/>
          <a:p>
            <a:endParaRPr lang="en-US"/>
          </a:p>
        </p:txBody>
      </p:sp>
      <p:sp>
        <p:nvSpPr>
          <p:cNvPr id="7" name="Text 3"/>
          <p:cNvSpPr/>
          <p:nvPr/>
        </p:nvSpPr>
        <p:spPr>
          <a:xfrm>
            <a:off x="1028224" y="4199811"/>
            <a:ext cx="2281595" cy="708660"/>
          </a:xfrm>
          <a:prstGeom prst="rect">
            <a:avLst/>
          </a:prstGeom>
          <a:noFill/>
          <a:ln/>
        </p:spPr>
        <p:txBody>
          <a:bodyPr wrap="square" lIns="0" tIns="0" rIns="0" bIns="0" rtlCol="0" anchor="t"/>
          <a:lstStyle/>
          <a:p>
            <a:pPr marL="0" indent="0" algn="ctr">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Nhóm Doanh Thu Cao</a:t>
            </a:r>
            <a:endParaRPr lang="en-US" sz="2200" dirty="0"/>
          </a:p>
        </p:txBody>
      </p:sp>
      <p:sp>
        <p:nvSpPr>
          <p:cNvPr id="8" name="Text 4"/>
          <p:cNvSpPr/>
          <p:nvPr/>
        </p:nvSpPr>
        <p:spPr>
          <a:xfrm>
            <a:off x="1028224" y="5044559"/>
            <a:ext cx="2281595" cy="362903"/>
          </a:xfrm>
          <a:prstGeom prst="rect">
            <a:avLst/>
          </a:prstGeom>
          <a:noFill/>
          <a:ln/>
        </p:spPr>
        <p:txBody>
          <a:bodyPr wrap="none" lIns="0" tIns="0" rIns="0" bIns="0" rtlCol="0" anchor="t"/>
          <a:lstStyle/>
          <a:p>
            <a:pPr marL="0" indent="0" algn="ctr">
              <a:lnSpc>
                <a:spcPts val="2850"/>
              </a:lnSpc>
              <a:buNone/>
            </a:pPr>
            <a:r>
              <a:rPr lang="en-US" sz="1750" kern="0" spc="-36" dirty="0">
                <a:solidFill>
                  <a:srgbClr val="FFFFFF"/>
                </a:solidFill>
                <a:latin typeface="Inter" pitchFamily="34" charset="0"/>
                <a:ea typeface="Inter" pitchFamily="34" charset="-122"/>
                <a:cs typeface="Inter" pitchFamily="34" charset="-120"/>
              </a:rPr>
              <a:t>Cardiology</a:t>
            </a:r>
            <a:endParaRPr lang="en-US" sz="1750" dirty="0"/>
          </a:p>
        </p:txBody>
      </p:sp>
      <p:sp>
        <p:nvSpPr>
          <p:cNvPr id="9" name="Text 5"/>
          <p:cNvSpPr/>
          <p:nvPr/>
        </p:nvSpPr>
        <p:spPr>
          <a:xfrm>
            <a:off x="1028224" y="5543550"/>
            <a:ext cx="2281595" cy="362903"/>
          </a:xfrm>
          <a:prstGeom prst="rect">
            <a:avLst/>
          </a:prstGeom>
          <a:noFill/>
          <a:ln/>
        </p:spPr>
        <p:txBody>
          <a:bodyPr wrap="none" lIns="0" tIns="0" rIns="0" bIns="0" rtlCol="0" anchor="t"/>
          <a:lstStyle/>
          <a:p>
            <a:pPr marL="0" indent="0" algn="ctr">
              <a:lnSpc>
                <a:spcPts val="2850"/>
              </a:lnSpc>
              <a:buNone/>
            </a:pPr>
            <a:r>
              <a:rPr lang="en-US" sz="1750" kern="0" spc="-36" dirty="0">
                <a:solidFill>
                  <a:srgbClr val="FFFFFF"/>
                </a:solidFill>
                <a:latin typeface="Inter" pitchFamily="34" charset="0"/>
                <a:ea typeface="Inter" pitchFamily="34" charset="-122"/>
                <a:cs typeface="Inter" pitchFamily="34" charset="-120"/>
              </a:rPr>
              <a:t>Orthopedics </a:t>
            </a:r>
            <a:endParaRPr lang="en-US" sz="1750" dirty="0"/>
          </a:p>
        </p:txBody>
      </p:sp>
      <p:sp>
        <p:nvSpPr>
          <p:cNvPr id="10" name="Text 6"/>
          <p:cNvSpPr/>
          <p:nvPr/>
        </p:nvSpPr>
        <p:spPr>
          <a:xfrm>
            <a:off x="1028224" y="6042541"/>
            <a:ext cx="2281595" cy="362903"/>
          </a:xfrm>
          <a:prstGeom prst="rect">
            <a:avLst/>
          </a:prstGeom>
          <a:noFill/>
          <a:ln/>
        </p:spPr>
        <p:txBody>
          <a:bodyPr wrap="none" lIns="0" tIns="0" rIns="0" bIns="0" rtlCol="0" anchor="t"/>
          <a:lstStyle/>
          <a:p>
            <a:pPr marL="0" indent="0" algn="ctr">
              <a:lnSpc>
                <a:spcPts val="2850"/>
              </a:lnSpc>
              <a:buNone/>
            </a:pPr>
            <a:r>
              <a:rPr lang="en-US" sz="1750" kern="0" spc="-36" dirty="0">
                <a:solidFill>
                  <a:srgbClr val="FFFFFF"/>
                </a:solidFill>
                <a:latin typeface="Inter" pitchFamily="34" charset="0"/>
                <a:ea typeface="Inter" pitchFamily="34" charset="-122"/>
                <a:cs typeface="Inter" pitchFamily="34" charset="-120"/>
              </a:rPr>
              <a:t>General Surgery</a:t>
            </a:r>
            <a:endParaRPr lang="en-US" sz="1750" dirty="0"/>
          </a:p>
        </p:txBody>
      </p:sp>
      <p:sp>
        <p:nvSpPr>
          <p:cNvPr id="11" name="Shape 7"/>
          <p:cNvSpPr/>
          <p:nvPr/>
        </p:nvSpPr>
        <p:spPr>
          <a:xfrm>
            <a:off x="3771067" y="3965377"/>
            <a:ext cx="2750463" cy="2674501"/>
          </a:xfrm>
          <a:prstGeom prst="roundRect">
            <a:avLst>
              <a:gd name="adj" fmla="val 3562"/>
            </a:avLst>
          </a:prstGeom>
          <a:solidFill>
            <a:srgbClr val="A0D1FF"/>
          </a:solidFill>
          <a:ln w="7620">
            <a:solidFill>
              <a:srgbClr val="86B7E5"/>
            </a:solidFill>
            <a:prstDash val="solid"/>
          </a:ln>
        </p:spPr>
        <p:txBody>
          <a:bodyPr/>
          <a:lstStyle/>
          <a:p>
            <a:endParaRPr lang="en-US"/>
          </a:p>
        </p:txBody>
      </p:sp>
      <p:sp>
        <p:nvSpPr>
          <p:cNvPr id="12" name="Text 8"/>
          <p:cNvSpPr/>
          <p:nvPr/>
        </p:nvSpPr>
        <p:spPr>
          <a:xfrm>
            <a:off x="4005501" y="4199811"/>
            <a:ext cx="2281595" cy="708660"/>
          </a:xfrm>
          <a:prstGeom prst="rect">
            <a:avLst/>
          </a:prstGeom>
          <a:noFill/>
          <a:ln/>
        </p:spPr>
        <p:txBody>
          <a:bodyPr wrap="square" lIns="0" tIns="0" rIns="0" bIns="0" rtlCol="0" anchor="t"/>
          <a:lstStyle/>
          <a:p>
            <a:pPr marL="0" indent="0" algn="ctr">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Nhóm Doanh Thu Thấp</a:t>
            </a:r>
            <a:endParaRPr lang="en-US" sz="2200" dirty="0"/>
          </a:p>
        </p:txBody>
      </p:sp>
      <p:sp>
        <p:nvSpPr>
          <p:cNvPr id="13" name="Text 9"/>
          <p:cNvSpPr/>
          <p:nvPr/>
        </p:nvSpPr>
        <p:spPr>
          <a:xfrm>
            <a:off x="4005501" y="5044559"/>
            <a:ext cx="2281595" cy="362903"/>
          </a:xfrm>
          <a:prstGeom prst="rect">
            <a:avLst/>
          </a:prstGeom>
          <a:noFill/>
          <a:ln/>
        </p:spPr>
        <p:txBody>
          <a:bodyPr wrap="none" lIns="0" tIns="0" rIns="0" bIns="0" rtlCol="0" anchor="t"/>
          <a:lstStyle/>
          <a:p>
            <a:pPr marL="0" indent="0" algn="ctr">
              <a:lnSpc>
                <a:spcPts val="2850"/>
              </a:lnSpc>
              <a:buNone/>
            </a:pPr>
            <a:r>
              <a:rPr lang="en-US" sz="1750" kern="0" spc="-36" dirty="0">
                <a:solidFill>
                  <a:srgbClr val="000000"/>
                </a:solidFill>
                <a:latin typeface="Inter" pitchFamily="34" charset="0"/>
                <a:ea typeface="Inter" pitchFamily="34" charset="-122"/>
                <a:cs typeface="Inter" pitchFamily="34" charset="-120"/>
              </a:rPr>
              <a:t>Neurology</a:t>
            </a:r>
            <a:endParaRPr lang="en-US" sz="1750" dirty="0"/>
          </a:p>
        </p:txBody>
      </p:sp>
      <p:sp>
        <p:nvSpPr>
          <p:cNvPr id="14" name="Text 10"/>
          <p:cNvSpPr/>
          <p:nvPr/>
        </p:nvSpPr>
        <p:spPr>
          <a:xfrm>
            <a:off x="4005501" y="5543550"/>
            <a:ext cx="2281595" cy="362903"/>
          </a:xfrm>
          <a:prstGeom prst="rect">
            <a:avLst/>
          </a:prstGeom>
          <a:noFill/>
          <a:ln/>
        </p:spPr>
        <p:txBody>
          <a:bodyPr wrap="none" lIns="0" tIns="0" rIns="0" bIns="0" rtlCol="0" anchor="t"/>
          <a:lstStyle/>
          <a:p>
            <a:pPr marL="0" indent="0" algn="ctr">
              <a:lnSpc>
                <a:spcPts val="2850"/>
              </a:lnSpc>
              <a:buNone/>
            </a:pPr>
            <a:r>
              <a:rPr lang="en-US" sz="1750" kern="0" spc="-36" dirty="0">
                <a:solidFill>
                  <a:srgbClr val="000000"/>
                </a:solidFill>
                <a:latin typeface="Inter" pitchFamily="34" charset="0"/>
                <a:ea typeface="Inter" pitchFamily="34" charset="-122"/>
                <a:cs typeface="Inter" pitchFamily="34" charset="-120"/>
              </a:rPr>
              <a:t>Pediatrics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3352086"/>
            <a:ext cx="11134249"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6. Tổng kết các vấn đề và đề xuất giải pháp</a:t>
            </a:r>
            <a:endParaRPr lang="en-US" sz="4450" dirty="0"/>
          </a:p>
        </p:txBody>
      </p:sp>
      <p:sp>
        <p:nvSpPr>
          <p:cNvPr id="3" name="Text 1"/>
          <p:cNvSpPr/>
          <p:nvPr/>
        </p:nvSpPr>
        <p:spPr>
          <a:xfrm>
            <a:off x="793790" y="451449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89503" y="620316"/>
            <a:ext cx="7692628" cy="563880"/>
          </a:xfrm>
          <a:prstGeom prst="rect">
            <a:avLst/>
          </a:prstGeom>
          <a:noFill/>
          <a:ln/>
        </p:spPr>
        <p:txBody>
          <a:bodyPr wrap="none" lIns="0" tIns="0" rIns="0" bIns="0" rtlCol="0" anchor="t"/>
          <a:lstStyle/>
          <a:p>
            <a:pPr marL="0" indent="0">
              <a:lnSpc>
                <a:spcPts val="4400"/>
              </a:lnSpc>
              <a:buNone/>
            </a:pPr>
            <a:r>
              <a:rPr lang="en-US" sz="3550" b="1" kern="0" spc="-107" dirty="0">
                <a:solidFill>
                  <a:srgbClr val="000000"/>
                </a:solidFill>
                <a:latin typeface="Inter Bold" pitchFamily="34" charset="0"/>
                <a:ea typeface="Inter Bold" pitchFamily="34" charset="-122"/>
                <a:cs typeface="Inter Bold" pitchFamily="34" charset="-120"/>
              </a:rPr>
              <a:t>Xu Hướng Doanh Thu Không Ổn Định</a:t>
            </a:r>
            <a:endParaRPr lang="en-US" sz="3550" dirty="0"/>
          </a:p>
        </p:txBody>
      </p:sp>
      <p:sp>
        <p:nvSpPr>
          <p:cNvPr id="3" name="Text 1"/>
          <p:cNvSpPr/>
          <p:nvPr/>
        </p:nvSpPr>
        <p:spPr>
          <a:xfrm>
            <a:off x="789503" y="1635323"/>
            <a:ext cx="13051393" cy="902018"/>
          </a:xfrm>
          <a:prstGeom prst="rect">
            <a:avLst/>
          </a:prstGeom>
          <a:noFill/>
          <a:ln/>
        </p:spPr>
        <p:txBody>
          <a:bodyPr wrap="squar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Doanh thu dao động mạnh với mức giảm sâu vào tháng 11/2024 ($0.03M) và tăng đột biến vào tháng 1/2025 ($0.65M), cho thấy sự bất ổn trong hoạt động hoặc do ảnh hưởng của yếu tố thời vụ</a:t>
            </a:r>
            <a:endParaRPr lang="en-US" sz="2200" dirty="0"/>
          </a:p>
        </p:txBody>
      </p:sp>
      <p:pic>
        <p:nvPicPr>
          <p:cNvPr id="4" name="Image 0" descr="preencoded.png"/>
          <p:cNvPicPr>
            <a:picLocks noChangeAspect="1"/>
          </p:cNvPicPr>
          <p:nvPr/>
        </p:nvPicPr>
        <p:blipFill>
          <a:blip r:embed="rId3"/>
          <a:stretch>
            <a:fillRect/>
          </a:stretch>
        </p:blipFill>
        <p:spPr>
          <a:xfrm>
            <a:off x="3229808" y="2791063"/>
            <a:ext cx="8170783" cy="3043357"/>
          </a:xfrm>
          <a:prstGeom prst="rect">
            <a:avLst/>
          </a:prstGeom>
        </p:spPr>
      </p:pic>
      <p:sp>
        <p:nvSpPr>
          <p:cNvPr id="5" name="Shape 2"/>
          <p:cNvSpPr/>
          <p:nvPr/>
        </p:nvSpPr>
        <p:spPr>
          <a:xfrm>
            <a:off x="789503" y="6088142"/>
            <a:ext cx="6412944" cy="1523524"/>
          </a:xfrm>
          <a:prstGeom prst="roundRect">
            <a:avLst>
              <a:gd name="adj" fmla="val 6219"/>
            </a:avLst>
          </a:prstGeom>
          <a:solidFill>
            <a:srgbClr val="0A4780"/>
          </a:solidFill>
          <a:ln w="7620">
            <a:solidFill>
              <a:srgbClr val="236099"/>
            </a:solidFill>
            <a:prstDash val="solid"/>
          </a:ln>
        </p:spPr>
        <p:txBody>
          <a:bodyPr/>
          <a:lstStyle/>
          <a:p>
            <a:endParaRPr lang="en-US"/>
          </a:p>
        </p:txBody>
      </p:sp>
      <p:sp>
        <p:nvSpPr>
          <p:cNvPr id="6" name="Text 3"/>
          <p:cNvSpPr/>
          <p:nvPr/>
        </p:nvSpPr>
        <p:spPr>
          <a:xfrm>
            <a:off x="1022628" y="6321266"/>
            <a:ext cx="5946696" cy="1057275"/>
          </a:xfrm>
          <a:prstGeom prst="rect">
            <a:avLst/>
          </a:prstGeom>
          <a:noFill/>
          <a:ln/>
        </p:spPr>
        <p:txBody>
          <a:bodyPr wrap="squar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Phân tích nguyên nhân gây ra biến động doanh thu để ổn định hoạt động (ví dụ: thiếu hụt nhân sự, thiết bị gặp sự cố).</a:t>
            </a:r>
            <a:endParaRPr lang="en-US" sz="2200" dirty="0"/>
          </a:p>
        </p:txBody>
      </p:sp>
      <p:sp>
        <p:nvSpPr>
          <p:cNvPr id="7" name="Shape 4"/>
          <p:cNvSpPr/>
          <p:nvPr/>
        </p:nvSpPr>
        <p:spPr>
          <a:xfrm>
            <a:off x="7427952" y="6088142"/>
            <a:ext cx="6412944" cy="1523524"/>
          </a:xfrm>
          <a:prstGeom prst="roundRect">
            <a:avLst>
              <a:gd name="adj" fmla="val 6219"/>
            </a:avLst>
          </a:prstGeom>
          <a:solidFill>
            <a:srgbClr val="D9B303"/>
          </a:solidFill>
          <a:ln w="7620">
            <a:solidFill>
              <a:srgbClr val="BF9900"/>
            </a:solidFill>
            <a:prstDash val="solid"/>
          </a:ln>
        </p:spPr>
        <p:txBody>
          <a:bodyPr/>
          <a:lstStyle/>
          <a:p>
            <a:endParaRPr lang="en-US"/>
          </a:p>
        </p:txBody>
      </p:sp>
      <p:sp>
        <p:nvSpPr>
          <p:cNvPr id="8" name="Text 5"/>
          <p:cNvSpPr/>
          <p:nvPr/>
        </p:nvSpPr>
        <p:spPr>
          <a:xfrm>
            <a:off x="7661077" y="6321266"/>
            <a:ext cx="5946696" cy="1057275"/>
          </a:xfrm>
          <a:prstGeom prst="rect">
            <a:avLst/>
          </a:prstGeom>
          <a:noFill/>
          <a:ln/>
        </p:spPr>
        <p:txBody>
          <a:bodyPr wrap="squar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Theo dõi và dự đoán xu hướng doanh thu và giải quyết kịp thời các vấn đề để đảm bảo hiệu suất ổn định.</a:t>
            </a:r>
            <a:endParaRPr lang="en-US" sz="22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19852" y="565547"/>
            <a:ext cx="7694771" cy="514112"/>
          </a:xfrm>
          <a:prstGeom prst="rect">
            <a:avLst/>
          </a:prstGeom>
          <a:noFill/>
          <a:ln/>
        </p:spPr>
        <p:txBody>
          <a:bodyPr wrap="none" lIns="0" tIns="0" rIns="0" bIns="0" rtlCol="0" anchor="t"/>
          <a:lstStyle/>
          <a:p>
            <a:pPr marL="0" indent="0">
              <a:lnSpc>
                <a:spcPts val="4000"/>
              </a:lnSpc>
              <a:buNone/>
            </a:pPr>
            <a:r>
              <a:rPr lang="en-US" sz="3200" b="1" kern="0" spc="-97" dirty="0">
                <a:solidFill>
                  <a:srgbClr val="000000"/>
                </a:solidFill>
                <a:latin typeface="Inter Bold" pitchFamily="34" charset="0"/>
                <a:ea typeface="Inter Bold" pitchFamily="34" charset="-122"/>
                <a:cs typeface="Inter Bold" pitchFamily="34" charset="-120"/>
              </a:rPr>
              <a:t>Phụ Thuộc Quá Mức Vào Treatment Cost</a:t>
            </a:r>
            <a:endParaRPr lang="en-US" sz="3200" dirty="0"/>
          </a:p>
        </p:txBody>
      </p:sp>
      <p:sp>
        <p:nvSpPr>
          <p:cNvPr id="3" name="Text 1"/>
          <p:cNvSpPr/>
          <p:nvPr/>
        </p:nvSpPr>
        <p:spPr>
          <a:xfrm>
            <a:off x="719852" y="1491020"/>
            <a:ext cx="13190696" cy="822484"/>
          </a:xfrm>
          <a:prstGeom prst="rect">
            <a:avLst/>
          </a:prstGeom>
          <a:noFill/>
          <a:ln/>
        </p:spPr>
        <p:txBody>
          <a:bodyPr wrap="square" lIns="0" tIns="0" rIns="0" bIns="0" rtlCol="0" anchor="t"/>
          <a:lstStyle/>
          <a:p>
            <a:pPr marL="0" indent="0">
              <a:lnSpc>
                <a:spcPts val="3200"/>
              </a:lnSpc>
              <a:buNone/>
            </a:pPr>
            <a:r>
              <a:rPr lang="en-US" sz="2000" kern="0" spc="-32" dirty="0">
                <a:solidFill>
                  <a:srgbClr val="272525"/>
                </a:solidFill>
                <a:latin typeface="Inter" pitchFamily="34" charset="0"/>
                <a:ea typeface="Inter" pitchFamily="34" charset="-122"/>
                <a:cs typeface="Inter" pitchFamily="34" charset="-120"/>
              </a:rPr>
              <a:t>Treatment Cost chiếm 78.38% doanh thu, với X-Ray và CT scan chiếm tỷ trọng lớn. Điều này làm gia tăng rủi ro nếu nhu cầu thay đổi hoặc thiết bị bị quá tải</a:t>
            </a:r>
            <a:endParaRPr lang="en-US" sz="2000" dirty="0"/>
          </a:p>
        </p:txBody>
      </p:sp>
      <p:pic>
        <p:nvPicPr>
          <p:cNvPr id="4" name="Image 0" descr="preencoded.png"/>
          <p:cNvPicPr>
            <a:picLocks noChangeAspect="1"/>
          </p:cNvPicPr>
          <p:nvPr/>
        </p:nvPicPr>
        <p:blipFill>
          <a:blip r:embed="rId3"/>
          <a:stretch>
            <a:fillRect/>
          </a:stretch>
        </p:blipFill>
        <p:spPr>
          <a:xfrm>
            <a:off x="5555456" y="2544842"/>
            <a:ext cx="3519487" cy="3179802"/>
          </a:xfrm>
          <a:prstGeom prst="rect">
            <a:avLst/>
          </a:prstGeom>
        </p:spPr>
      </p:pic>
      <p:sp>
        <p:nvSpPr>
          <p:cNvPr id="5" name="Shape 2"/>
          <p:cNvSpPr/>
          <p:nvPr/>
        </p:nvSpPr>
        <p:spPr>
          <a:xfrm>
            <a:off x="719852" y="5955983"/>
            <a:ext cx="6492597" cy="1711404"/>
          </a:xfrm>
          <a:prstGeom prst="roundRect">
            <a:avLst>
              <a:gd name="adj" fmla="val 5048"/>
            </a:avLst>
          </a:prstGeom>
          <a:solidFill>
            <a:srgbClr val="0A4780"/>
          </a:solidFill>
          <a:ln w="7620">
            <a:solidFill>
              <a:srgbClr val="236099"/>
            </a:solidFill>
            <a:prstDash val="solid"/>
          </a:ln>
        </p:spPr>
        <p:txBody>
          <a:bodyPr/>
          <a:lstStyle/>
          <a:p>
            <a:endParaRPr lang="en-US"/>
          </a:p>
        </p:txBody>
      </p:sp>
      <p:sp>
        <p:nvSpPr>
          <p:cNvPr id="6" name="Text 3"/>
          <p:cNvSpPr/>
          <p:nvPr/>
        </p:nvSpPr>
        <p:spPr>
          <a:xfrm>
            <a:off x="933093" y="6169223"/>
            <a:ext cx="6066115" cy="1284923"/>
          </a:xfrm>
          <a:prstGeom prst="rect">
            <a:avLst/>
          </a:prstGeom>
          <a:noFill/>
          <a:ln/>
        </p:spPr>
        <p:txBody>
          <a:bodyPr wrap="square" lIns="0" tIns="0" rIns="0" bIns="0" rtlCol="0" anchor="t"/>
          <a:lstStyle/>
          <a:p>
            <a:pPr marL="0" indent="0">
              <a:lnSpc>
                <a:spcPts val="2500"/>
              </a:lnSpc>
              <a:buNone/>
            </a:pPr>
            <a:r>
              <a:rPr lang="en-US" sz="2000" b="1" kern="0" spc="-61" dirty="0">
                <a:solidFill>
                  <a:srgbClr val="FFFFFF"/>
                </a:solidFill>
                <a:latin typeface="Inter Bold" pitchFamily="34" charset="0"/>
                <a:ea typeface="Inter Bold" pitchFamily="34" charset="-122"/>
                <a:cs typeface="Inter Bold" pitchFamily="34" charset="-120"/>
              </a:rPr>
              <a:t>Quản lý nguồn lực và phân tích xu hướng mùa vụ để dự báo và đáp ứng nhu cầu của bệnh nhân một cách hiệu quả, nhất là cho các dịch vụ X-Ray và CT scan</a:t>
            </a:r>
            <a:endParaRPr lang="en-US" sz="2000" dirty="0"/>
          </a:p>
        </p:txBody>
      </p:sp>
      <p:sp>
        <p:nvSpPr>
          <p:cNvPr id="7" name="Shape 4"/>
          <p:cNvSpPr/>
          <p:nvPr/>
        </p:nvSpPr>
        <p:spPr>
          <a:xfrm>
            <a:off x="7418070" y="5955983"/>
            <a:ext cx="6492597" cy="1711404"/>
          </a:xfrm>
          <a:prstGeom prst="roundRect">
            <a:avLst>
              <a:gd name="adj" fmla="val 5048"/>
            </a:avLst>
          </a:prstGeom>
          <a:solidFill>
            <a:srgbClr val="D9B303"/>
          </a:solidFill>
          <a:ln w="7620">
            <a:solidFill>
              <a:srgbClr val="BF9900"/>
            </a:solidFill>
            <a:prstDash val="solid"/>
          </a:ln>
        </p:spPr>
        <p:txBody>
          <a:bodyPr/>
          <a:lstStyle/>
          <a:p>
            <a:endParaRPr lang="en-US"/>
          </a:p>
        </p:txBody>
      </p:sp>
      <p:sp>
        <p:nvSpPr>
          <p:cNvPr id="8" name="Text 5"/>
          <p:cNvSpPr/>
          <p:nvPr/>
        </p:nvSpPr>
        <p:spPr>
          <a:xfrm>
            <a:off x="7631311" y="6169223"/>
            <a:ext cx="6066115" cy="1284923"/>
          </a:xfrm>
          <a:prstGeom prst="rect">
            <a:avLst/>
          </a:prstGeom>
          <a:noFill/>
          <a:ln/>
        </p:spPr>
        <p:txBody>
          <a:bodyPr wrap="square" lIns="0" tIns="0" rIns="0" bIns="0" rtlCol="0" anchor="t"/>
          <a:lstStyle/>
          <a:p>
            <a:pPr marL="0" indent="0">
              <a:lnSpc>
                <a:spcPts val="2500"/>
              </a:lnSpc>
              <a:buNone/>
            </a:pPr>
            <a:r>
              <a:rPr lang="en-US" sz="2000" b="1" kern="0" spc="-61" dirty="0">
                <a:solidFill>
                  <a:srgbClr val="000000"/>
                </a:solidFill>
                <a:latin typeface="Inter Bold" pitchFamily="34" charset="0"/>
                <a:ea typeface="Inter Bold" pitchFamily="34" charset="-122"/>
                <a:cs typeface="Inter Bold" pitchFamily="34" charset="-120"/>
              </a:rPr>
              <a:t>Đa dạng hóa nguồn thu bằng cách đẩy mạnh các dịch vụ khác như MRI Scan hoặc Ultrasound thông qua các gói dịch vụ trọn gói và chương trình quảng bá.</a:t>
            </a:r>
            <a:endParaRPr lang="en-US" sz="20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19852" y="565547"/>
            <a:ext cx="6681787" cy="514112"/>
          </a:xfrm>
          <a:prstGeom prst="rect">
            <a:avLst/>
          </a:prstGeom>
          <a:noFill/>
          <a:ln/>
        </p:spPr>
        <p:txBody>
          <a:bodyPr wrap="none" lIns="0" tIns="0" rIns="0" bIns="0" rtlCol="0" anchor="t"/>
          <a:lstStyle/>
          <a:p>
            <a:pPr marL="0" indent="0">
              <a:lnSpc>
                <a:spcPts val="4000"/>
              </a:lnSpc>
              <a:buNone/>
            </a:pPr>
            <a:r>
              <a:rPr lang="en-US" sz="3200" b="1" kern="0" spc="-97" dirty="0">
                <a:solidFill>
                  <a:srgbClr val="000000"/>
                </a:solidFill>
                <a:latin typeface="Inter Bold" pitchFamily="34" charset="0"/>
                <a:ea typeface="Inter Bold" pitchFamily="34" charset="-122"/>
                <a:cs typeface="Inter Bold" pitchFamily="34" charset="-120"/>
              </a:rPr>
              <a:t>Doanh thu tạo ra từ Room Cost thấp</a:t>
            </a:r>
            <a:endParaRPr lang="en-US" sz="3200" dirty="0"/>
          </a:p>
        </p:txBody>
      </p:sp>
      <p:sp>
        <p:nvSpPr>
          <p:cNvPr id="3" name="Text 1"/>
          <p:cNvSpPr/>
          <p:nvPr/>
        </p:nvSpPr>
        <p:spPr>
          <a:xfrm>
            <a:off x="719852" y="1491020"/>
            <a:ext cx="13190696" cy="822484"/>
          </a:xfrm>
          <a:prstGeom prst="rect">
            <a:avLst/>
          </a:prstGeom>
          <a:noFill/>
          <a:ln/>
        </p:spPr>
        <p:txBody>
          <a:bodyPr wrap="square" lIns="0" tIns="0" rIns="0" bIns="0" rtlCol="0" anchor="t"/>
          <a:lstStyle/>
          <a:p>
            <a:pPr marL="0" indent="0">
              <a:lnSpc>
                <a:spcPts val="3200"/>
              </a:lnSpc>
              <a:buNone/>
            </a:pPr>
            <a:r>
              <a:rPr lang="en-US" sz="2000" kern="0" spc="-32" dirty="0">
                <a:solidFill>
                  <a:srgbClr val="272525"/>
                </a:solidFill>
                <a:latin typeface="Inter" pitchFamily="34" charset="0"/>
                <a:ea typeface="Inter" pitchFamily="34" charset="-122"/>
                <a:cs typeface="Inter" pitchFamily="34" charset="-120"/>
              </a:rPr>
              <a:t>Room Cost đóng góp tỷ lệ thấp nhất vào doanh thu tổng thể (5.35%) do thời gian lưu trú ngắn (trung bình 2.5 ngày) và sự giảm sút đáng kể trong mức độ hài lòng của bệnh nhân (từ 9 xuống 5-6 điểm). </a:t>
            </a:r>
            <a:endParaRPr lang="en-US" sz="2000" dirty="0"/>
          </a:p>
        </p:txBody>
      </p:sp>
      <p:pic>
        <p:nvPicPr>
          <p:cNvPr id="4" name="Image 0" descr="preencoded.png"/>
          <p:cNvPicPr>
            <a:picLocks noChangeAspect="1"/>
          </p:cNvPicPr>
          <p:nvPr/>
        </p:nvPicPr>
        <p:blipFill>
          <a:blip r:embed="rId3"/>
          <a:stretch>
            <a:fillRect/>
          </a:stretch>
        </p:blipFill>
        <p:spPr>
          <a:xfrm>
            <a:off x="5555456" y="2544842"/>
            <a:ext cx="3519487" cy="3179802"/>
          </a:xfrm>
          <a:prstGeom prst="rect">
            <a:avLst/>
          </a:prstGeom>
        </p:spPr>
      </p:pic>
      <p:sp>
        <p:nvSpPr>
          <p:cNvPr id="5" name="Shape 2"/>
          <p:cNvSpPr/>
          <p:nvPr/>
        </p:nvSpPr>
        <p:spPr>
          <a:xfrm>
            <a:off x="719852" y="5955983"/>
            <a:ext cx="6492597" cy="1711404"/>
          </a:xfrm>
          <a:prstGeom prst="roundRect">
            <a:avLst>
              <a:gd name="adj" fmla="val 5048"/>
            </a:avLst>
          </a:prstGeom>
          <a:solidFill>
            <a:srgbClr val="0A4780"/>
          </a:solidFill>
          <a:ln w="7620">
            <a:solidFill>
              <a:srgbClr val="236099"/>
            </a:solidFill>
            <a:prstDash val="solid"/>
          </a:ln>
        </p:spPr>
        <p:txBody>
          <a:bodyPr/>
          <a:lstStyle/>
          <a:p>
            <a:endParaRPr lang="en-US"/>
          </a:p>
        </p:txBody>
      </p:sp>
      <p:sp>
        <p:nvSpPr>
          <p:cNvPr id="6" name="Text 3"/>
          <p:cNvSpPr/>
          <p:nvPr/>
        </p:nvSpPr>
        <p:spPr>
          <a:xfrm>
            <a:off x="933093" y="6169223"/>
            <a:ext cx="6066115" cy="963692"/>
          </a:xfrm>
          <a:prstGeom prst="rect">
            <a:avLst/>
          </a:prstGeom>
          <a:noFill/>
          <a:ln/>
        </p:spPr>
        <p:txBody>
          <a:bodyPr wrap="square" lIns="0" tIns="0" rIns="0" bIns="0" rtlCol="0" anchor="t"/>
          <a:lstStyle/>
          <a:p>
            <a:pPr marL="0" indent="0">
              <a:lnSpc>
                <a:spcPts val="2500"/>
              </a:lnSpc>
              <a:buNone/>
            </a:pPr>
            <a:r>
              <a:rPr lang="en-US" sz="2000" b="1" kern="0" spc="-61" dirty="0">
                <a:solidFill>
                  <a:srgbClr val="FFFFFF"/>
                </a:solidFill>
                <a:latin typeface="Inter Bold" pitchFamily="34" charset="0"/>
                <a:ea typeface="Inter Bold" pitchFamily="34" charset="-122"/>
                <a:cs typeface="Inter Bold" pitchFamily="34" charset="-120"/>
              </a:rPr>
              <a:t>Nâng cao chất lượng dịch vụ trong quá trình lưu trú bằng cách cân bằng khối lượng công việc của các y bác sĩ.</a:t>
            </a:r>
            <a:endParaRPr lang="en-US" sz="2000" dirty="0"/>
          </a:p>
        </p:txBody>
      </p:sp>
      <p:sp>
        <p:nvSpPr>
          <p:cNvPr id="7" name="Shape 4"/>
          <p:cNvSpPr/>
          <p:nvPr/>
        </p:nvSpPr>
        <p:spPr>
          <a:xfrm>
            <a:off x="7418070" y="5955983"/>
            <a:ext cx="6492597" cy="1711404"/>
          </a:xfrm>
          <a:prstGeom prst="roundRect">
            <a:avLst>
              <a:gd name="adj" fmla="val 5048"/>
            </a:avLst>
          </a:prstGeom>
          <a:solidFill>
            <a:srgbClr val="D9B303"/>
          </a:solidFill>
          <a:ln w="7620">
            <a:solidFill>
              <a:srgbClr val="BF9900"/>
            </a:solidFill>
            <a:prstDash val="solid"/>
          </a:ln>
        </p:spPr>
        <p:txBody>
          <a:bodyPr/>
          <a:lstStyle/>
          <a:p>
            <a:endParaRPr lang="en-US"/>
          </a:p>
        </p:txBody>
      </p:sp>
      <p:sp>
        <p:nvSpPr>
          <p:cNvPr id="8" name="Text 5"/>
          <p:cNvSpPr/>
          <p:nvPr/>
        </p:nvSpPr>
        <p:spPr>
          <a:xfrm>
            <a:off x="7631311" y="6169223"/>
            <a:ext cx="6066115" cy="1284923"/>
          </a:xfrm>
          <a:prstGeom prst="rect">
            <a:avLst/>
          </a:prstGeom>
          <a:noFill/>
          <a:ln/>
        </p:spPr>
        <p:txBody>
          <a:bodyPr wrap="square" lIns="0" tIns="0" rIns="0" bIns="0" rtlCol="0" anchor="t"/>
          <a:lstStyle/>
          <a:p>
            <a:pPr marL="0" indent="0">
              <a:lnSpc>
                <a:spcPts val="2500"/>
              </a:lnSpc>
              <a:buNone/>
            </a:pPr>
            <a:r>
              <a:rPr lang="en-US" sz="2000" b="1" kern="0" spc="-61" dirty="0">
                <a:solidFill>
                  <a:srgbClr val="000000"/>
                </a:solidFill>
                <a:latin typeface="Inter Bold" pitchFamily="34" charset="0"/>
                <a:ea typeface="Inter Bold" pitchFamily="34" charset="-122"/>
                <a:cs typeface="Inter Bold" pitchFamily="34" charset="-120"/>
              </a:rPr>
              <a:t>Đào tạo và hỗ trợ các bác sĩ có điểm hài lòng thấp như bác sĩ Olu Abisola, đồng thời nhân rộng các thực hành tốt của bác sĩ đạt kết quả cao như Dr. Sade Kikiola.</a:t>
            </a:r>
            <a:endParaRPr lang="en-US" sz="20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3352086"/>
            <a:ext cx="9759791"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Xin cảm ơn đã theo dõi phần trình bày</a:t>
            </a:r>
            <a:endParaRPr lang="en-US" sz="4450" dirty="0"/>
          </a:p>
        </p:txBody>
      </p:sp>
      <p:sp>
        <p:nvSpPr>
          <p:cNvPr id="3" name="Text 1"/>
          <p:cNvSpPr/>
          <p:nvPr/>
        </p:nvSpPr>
        <p:spPr>
          <a:xfrm>
            <a:off x="793790" y="4514493"/>
            <a:ext cx="13042821" cy="362903"/>
          </a:xfrm>
          <a:prstGeom prst="rect">
            <a:avLst/>
          </a:prstGeom>
          <a:noFill/>
          <a:ln/>
        </p:spPr>
        <p:txBody>
          <a:bodyPr wrap="none" lIns="0" tIns="0" rIns="0" bIns="0" rtlCol="0" anchor="t"/>
          <a:lstStyle/>
          <a:p>
            <a:pPr marL="0" indent="0">
              <a:lnSpc>
                <a:spcPts val="2850"/>
              </a:lnSpc>
              <a:buNone/>
            </a:pPr>
            <a:r>
              <a:rPr lang="en-US" sz="1750" i="1" kern="0" spc="-36" dirty="0">
                <a:solidFill>
                  <a:srgbClr val="272525"/>
                </a:solidFill>
                <a:latin typeface="Inter" pitchFamily="34" charset="0"/>
                <a:ea typeface="Inter" pitchFamily="34" charset="-122"/>
                <a:cs typeface="Inter" pitchFamily="34" charset="-120"/>
              </a:rPr>
              <a:t>Anh Vĩ Phạm</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764863" y="540782"/>
            <a:ext cx="11100673" cy="6238518"/>
          </a:xfrm>
          <a:prstGeom prst="rect">
            <a:avLst/>
          </a:prstGeom>
        </p:spPr>
      </p:pic>
      <p:sp>
        <p:nvSpPr>
          <p:cNvPr id="3" name="Text 0"/>
          <p:cNvSpPr/>
          <p:nvPr/>
        </p:nvSpPr>
        <p:spPr>
          <a:xfrm>
            <a:off x="688300" y="7074218"/>
            <a:ext cx="7211973" cy="614482"/>
          </a:xfrm>
          <a:prstGeom prst="rect">
            <a:avLst/>
          </a:prstGeom>
          <a:noFill/>
          <a:ln/>
        </p:spPr>
        <p:txBody>
          <a:bodyPr wrap="none" lIns="0" tIns="0" rIns="0" bIns="0" rtlCol="0" anchor="t"/>
          <a:lstStyle/>
          <a:p>
            <a:pPr marL="0" indent="0">
              <a:lnSpc>
                <a:spcPts val="4800"/>
              </a:lnSpc>
              <a:buNone/>
            </a:pPr>
            <a:r>
              <a:rPr lang="en-US" sz="3850" b="1" kern="0" spc="-116" dirty="0">
                <a:solidFill>
                  <a:srgbClr val="000000"/>
                </a:solidFill>
                <a:latin typeface="Inter Bold" pitchFamily="34" charset="0"/>
                <a:ea typeface="Inter Bold" pitchFamily="34" charset="-122"/>
                <a:cs typeface="Inter Bold" pitchFamily="34" charset="-120"/>
              </a:rPr>
              <a:t>1. Dashboard báo cáo doanh thu</a:t>
            </a:r>
            <a:endParaRPr lang="en-US" sz="38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053"/>
          </a:xfrm>
          <a:prstGeom prst="rect">
            <a:avLst/>
          </a:prstGeom>
        </p:spPr>
      </p:pic>
      <p:sp>
        <p:nvSpPr>
          <p:cNvPr id="3" name="Text 0"/>
          <p:cNvSpPr/>
          <p:nvPr/>
        </p:nvSpPr>
        <p:spPr>
          <a:xfrm>
            <a:off x="696277" y="547092"/>
            <a:ext cx="6090761" cy="621744"/>
          </a:xfrm>
          <a:prstGeom prst="rect">
            <a:avLst/>
          </a:prstGeom>
          <a:noFill/>
          <a:ln/>
        </p:spPr>
        <p:txBody>
          <a:bodyPr wrap="none" lIns="0" tIns="0" rIns="0" bIns="0" rtlCol="0" anchor="t"/>
          <a:lstStyle/>
          <a:p>
            <a:pPr marL="0" indent="0">
              <a:lnSpc>
                <a:spcPts val="4850"/>
              </a:lnSpc>
              <a:buNone/>
            </a:pPr>
            <a:r>
              <a:rPr lang="en-US" sz="3900" b="1" kern="0" spc="-117" dirty="0">
                <a:solidFill>
                  <a:srgbClr val="000000"/>
                </a:solidFill>
                <a:latin typeface="Inter Bold" pitchFamily="34" charset="0"/>
                <a:ea typeface="Inter Bold" pitchFamily="34" charset="-122"/>
                <a:cs typeface="Inter Bold" pitchFamily="34" charset="-120"/>
              </a:rPr>
              <a:t>2. Tổng quan về doanh thu</a:t>
            </a:r>
            <a:endParaRPr lang="en-US" sz="3900" dirty="0"/>
          </a:p>
        </p:txBody>
      </p:sp>
      <p:sp>
        <p:nvSpPr>
          <p:cNvPr id="4" name="Text 1"/>
          <p:cNvSpPr/>
          <p:nvPr/>
        </p:nvSpPr>
        <p:spPr>
          <a:xfrm>
            <a:off x="696277" y="1467207"/>
            <a:ext cx="7751445" cy="318254"/>
          </a:xfrm>
          <a:prstGeom prst="rect">
            <a:avLst/>
          </a:prstGeom>
          <a:noFill/>
          <a:ln/>
        </p:spPr>
        <p:txBody>
          <a:bodyPr wrap="none" lIns="0" tIns="0" rIns="0" bIns="0" rtlCol="0" anchor="t"/>
          <a:lstStyle/>
          <a:p>
            <a:pPr marL="0" indent="0">
              <a:lnSpc>
                <a:spcPts val="2500"/>
              </a:lnSpc>
              <a:buNone/>
            </a:pPr>
            <a:r>
              <a:rPr lang="en-US" sz="1550" kern="0" spc="-31" dirty="0">
                <a:solidFill>
                  <a:srgbClr val="272525"/>
                </a:solidFill>
                <a:latin typeface="Inter" pitchFamily="34" charset="0"/>
                <a:ea typeface="Inter" pitchFamily="34" charset="-122"/>
                <a:cs typeface="Inter" pitchFamily="34" charset="-120"/>
              </a:rPr>
              <a:t>Giai đoạn tháng 1/2024 - 5/2025</a:t>
            </a:r>
            <a:endParaRPr lang="en-US" sz="1550" dirty="0"/>
          </a:p>
        </p:txBody>
      </p:sp>
      <p:sp>
        <p:nvSpPr>
          <p:cNvPr id="5" name="Text 2"/>
          <p:cNvSpPr/>
          <p:nvPr/>
        </p:nvSpPr>
        <p:spPr>
          <a:xfrm>
            <a:off x="696277" y="2108597"/>
            <a:ext cx="7751445" cy="397907"/>
          </a:xfrm>
          <a:prstGeom prst="rect">
            <a:avLst/>
          </a:prstGeom>
          <a:noFill/>
          <a:ln/>
        </p:spPr>
        <p:txBody>
          <a:bodyPr wrap="none" lIns="0" tIns="0" rIns="0" bIns="0" rtlCol="0" anchor="t"/>
          <a:lstStyle/>
          <a:p>
            <a:pPr marL="0" indent="0" algn="ctr">
              <a:lnSpc>
                <a:spcPts val="3100"/>
              </a:lnSpc>
              <a:buNone/>
            </a:pPr>
            <a:r>
              <a:rPr lang="en-US" sz="3100" b="1" kern="0" spc="-94" dirty="0">
                <a:solidFill>
                  <a:srgbClr val="272525"/>
                </a:solidFill>
                <a:latin typeface="Inter Bold" pitchFamily="34" charset="0"/>
                <a:ea typeface="Inter Bold" pitchFamily="34" charset="-122"/>
                <a:cs typeface="Inter Bold" pitchFamily="34" charset="-120"/>
              </a:rPr>
              <a:t>5000</a:t>
            </a:r>
            <a:endParaRPr lang="en-US" sz="3100" dirty="0"/>
          </a:p>
        </p:txBody>
      </p:sp>
      <p:sp>
        <p:nvSpPr>
          <p:cNvPr id="6" name="Text 3"/>
          <p:cNvSpPr/>
          <p:nvPr/>
        </p:nvSpPr>
        <p:spPr>
          <a:xfrm>
            <a:off x="3328511" y="2755106"/>
            <a:ext cx="2486978" cy="310872"/>
          </a:xfrm>
          <a:prstGeom prst="rect">
            <a:avLst/>
          </a:prstGeom>
          <a:noFill/>
          <a:ln/>
        </p:spPr>
        <p:txBody>
          <a:bodyPr wrap="none" lIns="0" tIns="0" rIns="0" bIns="0" rtlCol="0" anchor="t"/>
          <a:lstStyle/>
          <a:p>
            <a:pPr marL="0" indent="0" algn="ctr">
              <a:lnSpc>
                <a:spcPts val="2400"/>
              </a:lnSpc>
              <a:buNone/>
            </a:pPr>
            <a:r>
              <a:rPr lang="en-US" sz="1950" b="1" kern="0" spc="-59" dirty="0">
                <a:solidFill>
                  <a:srgbClr val="272525"/>
                </a:solidFill>
                <a:latin typeface="Inter Bold" pitchFamily="34" charset="0"/>
                <a:ea typeface="Inter Bold" pitchFamily="34" charset="-122"/>
                <a:cs typeface="Inter Bold" pitchFamily="34" charset="-120"/>
              </a:rPr>
              <a:t>Lượt Khám</a:t>
            </a:r>
            <a:endParaRPr lang="en-US" sz="1950" dirty="0"/>
          </a:p>
        </p:txBody>
      </p:sp>
      <p:sp>
        <p:nvSpPr>
          <p:cNvPr id="7" name="Text 4"/>
          <p:cNvSpPr/>
          <p:nvPr/>
        </p:nvSpPr>
        <p:spPr>
          <a:xfrm>
            <a:off x="696277" y="3185279"/>
            <a:ext cx="7751445" cy="318254"/>
          </a:xfrm>
          <a:prstGeom prst="rect">
            <a:avLst/>
          </a:prstGeom>
          <a:noFill/>
          <a:ln/>
        </p:spPr>
        <p:txBody>
          <a:bodyPr wrap="none" lIns="0" tIns="0" rIns="0" bIns="0" rtlCol="0" anchor="t"/>
          <a:lstStyle/>
          <a:p>
            <a:pPr marL="0" indent="0" algn="ctr">
              <a:lnSpc>
                <a:spcPts val="2500"/>
              </a:lnSpc>
              <a:buNone/>
            </a:pPr>
            <a:r>
              <a:rPr lang="en-US" sz="1550" kern="0" spc="-31" dirty="0">
                <a:solidFill>
                  <a:srgbClr val="272525"/>
                </a:solidFill>
                <a:latin typeface="Inter" pitchFamily="34" charset="0"/>
                <a:ea typeface="Inter" pitchFamily="34" charset="-122"/>
                <a:cs typeface="Inter" pitchFamily="34" charset="-120"/>
              </a:rPr>
              <a:t>Tổng số lượt khám trong giai đoạn báo cáo</a:t>
            </a:r>
            <a:endParaRPr lang="en-US" sz="1550" dirty="0"/>
          </a:p>
        </p:txBody>
      </p:sp>
      <p:sp>
        <p:nvSpPr>
          <p:cNvPr id="8" name="Text 5"/>
          <p:cNvSpPr/>
          <p:nvPr/>
        </p:nvSpPr>
        <p:spPr>
          <a:xfrm>
            <a:off x="696277" y="4199811"/>
            <a:ext cx="7751445" cy="397907"/>
          </a:xfrm>
          <a:prstGeom prst="rect">
            <a:avLst/>
          </a:prstGeom>
          <a:noFill/>
          <a:ln/>
        </p:spPr>
        <p:txBody>
          <a:bodyPr wrap="none" lIns="0" tIns="0" rIns="0" bIns="0" rtlCol="0" anchor="t"/>
          <a:lstStyle/>
          <a:p>
            <a:pPr marL="0" indent="0" algn="ctr">
              <a:lnSpc>
                <a:spcPts val="3100"/>
              </a:lnSpc>
              <a:buNone/>
            </a:pPr>
            <a:r>
              <a:rPr lang="en-US" sz="3100" b="1" kern="0" spc="-94" dirty="0">
                <a:solidFill>
                  <a:srgbClr val="272525"/>
                </a:solidFill>
                <a:latin typeface="Inter Bold" pitchFamily="34" charset="0"/>
                <a:ea typeface="Inter Bold" pitchFamily="34" charset="-122"/>
                <a:cs typeface="Inter Bold" pitchFamily="34" charset="-120"/>
              </a:rPr>
              <a:t>$3.36M</a:t>
            </a:r>
            <a:endParaRPr lang="en-US" sz="3100" dirty="0"/>
          </a:p>
        </p:txBody>
      </p:sp>
      <p:sp>
        <p:nvSpPr>
          <p:cNvPr id="9" name="Text 6"/>
          <p:cNvSpPr/>
          <p:nvPr/>
        </p:nvSpPr>
        <p:spPr>
          <a:xfrm>
            <a:off x="3328511" y="4846320"/>
            <a:ext cx="2486978" cy="310872"/>
          </a:xfrm>
          <a:prstGeom prst="rect">
            <a:avLst/>
          </a:prstGeom>
          <a:noFill/>
          <a:ln/>
        </p:spPr>
        <p:txBody>
          <a:bodyPr wrap="none" lIns="0" tIns="0" rIns="0" bIns="0" rtlCol="0" anchor="t"/>
          <a:lstStyle/>
          <a:p>
            <a:pPr marL="0" indent="0" algn="ctr">
              <a:lnSpc>
                <a:spcPts val="2400"/>
              </a:lnSpc>
              <a:buNone/>
            </a:pPr>
            <a:r>
              <a:rPr lang="en-US" sz="1950" b="1" kern="0" spc="-59" dirty="0">
                <a:solidFill>
                  <a:srgbClr val="272525"/>
                </a:solidFill>
                <a:latin typeface="Inter Bold" pitchFamily="34" charset="0"/>
                <a:ea typeface="Inter Bold" pitchFamily="34" charset="-122"/>
                <a:cs typeface="Inter Bold" pitchFamily="34" charset="-120"/>
              </a:rPr>
              <a:t>Tổng Doanh Thu</a:t>
            </a:r>
            <a:endParaRPr lang="en-US" sz="1950" dirty="0"/>
          </a:p>
        </p:txBody>
      </p:sp>
      <p:sp>
        <p:nvSpPr>
          <p:cNvPr id="10" name="Text 7"/>
          <p:cNvSpPr/>
          <p:nvPr/>
        </p:nvSpPr>
        <p:spPr>
          <a:xfrm>
            <a:off x="696277" y="5276493"/>
            <a:ext cx="7751445" cy="318254"/>
          </a:xfrm>
          <a:prstGeom prst="rect">
            <a:avLst/>
          </a:prstGeom>
          <a:noFill/>
          <a:ln/>
        </p:spPr>
        <p:txBody>
          <a:bodyPr wrap="none" lIns="0" tIns="0" rIns="0" bIns="0" rtlCol="0" anchor="t"/>
          <a:lstStyle/>
          <a:p>
            <a:pPr marL="0" indent="0" algn="ctr">
              <a:lnSpc>
                <a:spcPts val="2500"/>
              </a:lnSpc>
              <a:buNone/>
            </a:pPr>
            <a:r>
              <a:rPr lang="en-US" sz="1550" kern="0" spc="-31" dirty="0">
                <a:solidFill>
                  <a:srgbClr val="272525"/>
                </a:solidFill>
                <a:latin typeface="Inter" pitchFamily="34" charset="0"/>
                <a:ea typeface="Inter" pitchFamily="34" charset="-122"/>
                <a:cs typeface="Inter" pitchFamily="34" charset="-120"/>
              </a:rPr>
              <a:t>Tổng doanh thu đạt được</a:t>
            </a:r>
            <a:endParaRPr lang="en-US" sz="1550" dirty="0"/>
          </a:p>
        </p:txBody>
      </p:sp>
      <p:sp>
        <p:nvSpPr>
          <p:cNvPr id="11" name="Text 8"/>
          <p:cNvSpPr/>
          <p:nvPr/>
        </p:nvSpPr>
        <p:spPr>
          <a:xfrm>
            <a:off x="696277" y="6291024"/>
            <a:ext cx="7751445" cy="397907"/>
          </a:xfrm>
          <a:prstGeom prst="rect">
            <a:avLst/>
          </a:prstGeom>
          <a:noFill/>
          <a:ln/>
        </p:spPr>
        <p:txBody>
          <a:bodyPr wrap="none" lIns="0" tIns="0" rIns="0" bIns="0" rtlCol="0" anchor="t"/>
          <a:lstStyle/>
          <a:p>
            <a:pPr marL="0" indent="0" algn="ctr">
              <a:lnSpc>
                <a:spcPts val="3100"/>
              </a:lnSpc>
              <a:buNone/>
            </a:pPr>
            <a:r>
              <a:rPr lang="en-US" sz="3100" b="1" kern="0" spc="-94" dirty="0">
                <a:solidFill>
                  <a:srgbClr val="272525"/>
                </a:solidFill>
                <a:latin typeface="Inter Bold" pitchFamily="34" charset="0"/>
                <a:ea typeface="Inter Bold" pitchFamily="34" charset="-122"/>
                <a:cs typeface="Inter Bold" pitchFamily="34" charset="-120"/>
              </a:rPr>
              <a:t>$671</a:t>
            </a:r>
            <a:endParaRPr lang="en-US" sz="3100" dirty="0"/>
          </a:p>
        </p:txBody>
      </p:sp>
      <p:sp>
        <p:nvSpPr>
          <p:cNvPr id="12" name="Text 9"/>
          <p:cNvSpPr/>
          <p:nvPr/>
        </p:nvSpPr>
        <p:spPr>
          <a:xfrm>
            <a:off x="3281720" y="6937534"/>
            <a:ext cx="2580442" cy="310872"/>
          </a:xfrm>
          <a:prstGeom prst="rect">
            <a:avLst/>
          </a:prstGeom>
          <a:noFill/>
          <a:ln/>
        </p:spPr>
        <p:txBody>
          <a:bodyPr wrap="none" lIns="0" tIns="0" rIns="0" bIns="0" rtlCol="0" anchor="t"/>
          <a:lstStyle/>
          <a:p>
            <a:pPr marL="0" indent="0" algn="ctr">
              <a:lnSpc>
                <a:spcPts val="2400"/>
              </a:lnSpc>
              <a:buNone/>
            </a:pPr>
            <a:r>
              <a:rPr lang="en-US" sz="1950" b="1" kern="0" spc="-59" dirty="0">
                <a:solidFill>
                  <a:srgbClr val="272525"/>
                </a:solidFill>
                <a:latin typeface="Inter Bold" pitchFamily="34" charset="0"/>
                <a:ea typeface="Inter Bold" pitchFamily="34" charset="-122"/>
                <a:cs typeface="Inter Bold" pitchFamily="34" charset="-120"/>
              </a:rPr>
              <a:t>Doanh Thu/Lượt Khám</a:t>
            </a:r>
            <a:endParaRPr lang="en-US" sz="1950" dirty="0"/>
          </a:p>
        </p:txBody>
      </p:sp>
      <p:sp>
        <p:nvSpPr>
          <p:cNvPr id="13" name="Text 10"/>
          <p:cNvSpPr/>
          <p:nvPr/>
        </p:nvSpPr>
        <p:spPr>
          <a:xfrm>
            <a:off x="696277" y="7367707"/>
            <a:ext cx="7751445" cy="318254"/>
          </a:xfrm>
          <a:prstGeom prst="rect">
            <a:avLst/>
          </a:prstGeom>
          <a:noFill/>
          <a:ln/>
        </p:spPr>
        <p:txBody>
          <a:bodyPr wrap="none" lIns="0" tIns="0" rIns="0" bIns="0" rtlCol="0" anchor="t"/>
          <a:lstStyle/>
          <a:p>
            <a:pPr marL="0" indent="0" algn="ctr">
              <a:lnSpc>
                <a:spcPts val="2500"/>
              </a:lnSpc>
              <a:buNone/>
            </a:pPr>
            <a:r>
              <a:rPr lang="en-US" sz="1550" kern="0" spc="-31" dirty="0">
                <a:solidFill>
                  <a:srgbClr val="272525"/>
                </a:solidFill>
                <a:latin typeface="Inter" pitchFamily="34" charset="0"/>
                <a:ea typeface="Inter" pitchFamily="34" charset="-122"/>
                <a:cs typeface="Inter" pitchFamily="34" charset="-120"/>
              </a:rPr>
              <a:t>Doanh thu trung bình cho mỗi lượt khám</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6280" y="562689"/>
            <a:ext cx="4093131" cy="511612"/>
          </a:xfrm>
          <a:prstGeom prst="rect">
            <a:avLst/>
          </a:prstGeom>
          <a:noFill/>
          <a:ln/>
        </p:spPr>
        <p:txBody>
          <a:bodyPr wrap="none" lIns="0" tIns="0" rIns="0" bIns="0" rtlCol="0" anchor="t"/>
          <a:lstStyle/>
          <a:p>
            <a:pPr marL="0" indent="0">
              <a:lnSpc>
                <a:spcPts val="4000"/>
              </a:lnSpc>
              <a:buNone/>
            </a:pPr>
            <a:r>
              <a:rPr lang="en-US" sz="3200" b="1" kern="0" spc="-97" dirty="0">
                <a:solidFill>
                  <a:srgbClr val="000000"/>
                </a:solidFill>
                <a:latin typeface="Inter Bold" pitchFamily="34" charset="0"/>
                <a:ea typeface="Inter Bold" pitchFamily="34" charset="-122"/>
                <a:cs typeface="Inter Bold" pitchFamily="34" charset="-120"/>
              </a:rPr>
              <a:t>Biến động doanh thu </a:t>
            </a:r>
            <a:endParaRPr lang="en-US" sz="3200" dirty="0"/>
          </a:p>
        </p:txBody>
      </p:sp>
      <p:pic>
        <p:nvPicPr>
          <p:cNvPr id="3" name="Image 0" descr="preencoded.png"/>
          <p:cNvPicPr>
            <a:picLocks noChangeAspect="1"/>
          </p:cNvPicPr>
          <p:nvPr/>
        </p:nvPicPr>
        <p:blipFill>
          <a:blip r:embed="rId3"/>
          <a:stretch>
            <a:fillRect/>
          </a:stretch>
        </p:blipFill>
        <p:spPr>
          <a:xfrm>
            <a:off x="2846903" y="1483519"/>
            <a:ext cx="8936593" cy="4748570"/>
          </a:xfrm>
          <a:prstGeom prst="rect">
            <a:avLst/>
          </a:prstGeom>
        </p:spPr>
      </p:pic>
      <p:sp>
        <p:nvSpPr>
          <p:cNvPr id="4" name="Text 1"/>
          <p:cNvSpPr/>
          <p:nvPr/>
        </p:nvSpPr>
        <p:spPr>
          <a:xfrm>
            <a:off x="716280" y="6646426"/>
            <a:ext cx="4613791" cy="327422"/>
          </a:xfrm>
          <a:prstGeom prst="rect">
            <a:avLst/>
          </a:prstGeom>
          <a:noFill/>
          <a:ln/>
        </p:spPr>
        <p:txBody>
          <a:bodyPr wrap="none" lIns="0" tIns="0" rIns="0" bIns="0" rtlCol="0" anchor="t"/>
          <a:lstStyle/>
          <a:p>
            <a:pPr marL="0" indent="0">
              <a:lnSpc>
                <a:spcPts val="2550"/>
              </a:lnSpc>
              <a:buNone/>
            </a:pPr>
            <a:r>
              <a:rPr lang="en-US" sz="1600" b="1" kern="0" spc="-32" dirty="0">
                <a:solidFill>
                  <a:srgbClr val="272525"/>
                </a:solidFill>
                <a:latin typeface="Inter" pitchFamily="34" charset="0"/>
                <a:ea typeface="Inter" pitchFamily="34" charset="-122"/>
                <a:cs typeface="Inter" pitchFamily="34" charset="-120"/>
              </a:rPr>
              <a:t>Tháng 1/2024 đến tháng 9/2024</a:t>
            </a:r>
            <a:endParaRPr lang="en-US" sz="1600" dirty="0"/>
          </a:p>
        </p:txBody>
      </p:sp>
      <p:sp>
        <p:nvSpPr>
          <p:cNvPr id="5" name="Text 2"/>
          <p:cNvSpPr/>
          <p:nvPr/>
        </p:nvSpPr>
        <p:spPr>
          <a:xfrm>
            <a:off x="716280" y="7158038"/>
            <a:ext cx="4613791" cy="327422"/>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Inter" pitchFamily="34" charset="0"/>
                <a:ea typeface="Inter" pitchFamily="34" charset="-122"/>
                <a:cs typeface="Inter" pitchFamily="34" charset="-120"/>
              </a:rPr>
              <a:t>Ổn định trong khoảng </a:t>
            </a:r>
            <a:r>
              <a:rPr lang="en-US" sz="1600" b="1" kern="0" spc="-32" dirty="0">
                <a:solidFill>
                  <a:srgbClr val="272525"/>
                </a:solidFill>
                <a:latin typeface="Inter" pitchFamily="34" charset="0"/>
                <a:ea typeface="Inter" pitchFamily="34" charset="-122"/>
                <a:cs typeface="Inter" pitchFamily="34" charset="-120"/>
              </a:rPr>
              <a:t>$0.19M đến $0.20M</a:t>
            </a:r>
            <a:endParaRPr lang="en-US" sz="1600" dirty="0"/>
          </a:p>
        </p:txBody>
      </p:sp>
      <p:sp>
        <p:nvSpPr>
          <p:cNvPr id="6" name="Text 3"/>
          <p:cNvSpPr/>
          <p:nvPr/>
        </p:nvSpPr>
        <p:spPr>
          <a:xfrm>
            <a:off x="5837039" y="6646426"/>
            <a:ext cx="3656290" cy="327422"/>
          </a:xfrm>
          <a:prstGeom prst="rect">
            <a:avLst/>
          </a:prstGeom>
          <a:noFill/>
          <a:ln/>
        </p:spPr>
        <p:txBody>
          <a:bodyPr wrap="none" lIns="0" tIns="0" rIns="0" bIns="0" rtlCol="0" anchor="t"/>
          <a:lstStyle/>
          <a:p>
            <a:pPr marL="0" indent="0">
              <a:lnSpc>
                <a:spcPts val="2550"/>
              </a:lnSpc>
              <a:buNone/>
            </a:pPr>
            <a:r>
              <a:rPr lang="en-US" sz="1600" b="1" kern="0" spc="-32" dirty="0">
                <a:solidFill>
                  <a:srgbClr val="272525"/>
                </a:solidFill>
                <a:latin typeface="Inter" pitchFamily="34" charset="0"/>
                <a:ea typeface="Inter" pitchFamily="34" charset="-122"/>
                <a:cs typeface="Inter" pitchFamily="34" charset="-120"/>
              </a:rPr>
              <a:t>Tháng 11/2024</a:t>
            </a:r>
            <a:endParaRPr lang="en-US" sz="1600" dirty="0"/>
          </a:p>
        </p:txBody>
      </p:sp>
      <p:sp>
        <p:nvSpPr>
          <p:cNvPr id="7" name="Text 4"/>
          <p:cNvSpPr/>
          <p:nvPr/>
        </p:nvSpPr>
        <p:spPr>
          <a:xfrm>
            <a:off x="5837039" y="7158038"/>
            <a:ext cx="3656290" cy="327422"/>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Inter" pitchFamily="34" charset="0"/>
                <a:ea typeface="Inter" pitchFamily="34" charset="-122"/>
                <a:cs typeface="Inter" pitchFamily="34" charset="-120"/>
              </a:rPr>
              <a:t>Giảm mạnh chỉ còn</a:t>
            </a:r>
            <a:r>
              <a:rPr lang="en-US" sz="1600" b="1" kern="0" spc="-32" dirty="0">
                <a:solidFill>
                  <a:srgbClr val="272525"/>
                </a:solidFill>
                <a:latin typeface="Inter" pitchFamily="34" charset="0"/>
                <a:ea typeface="Inter" pitchFamily="34" charset="-122"/>
                <a:cs typeface="Inter" pitchFamily="34" charset="-120"/>
              </a:rPr>
              <a:t> $0.03M</a:t>
            </a:r>
            <a:endParaRPr lang="en-US" sz="1600" dirty="0"/>
          </a:p>
        </p:txBody>
      </p:sp>
      <p:sp>
        <p:nvSpPr>
          <p:cNvPr id="8" name="Text 5"/>
          <p:cNvSpPr/>
          <p:nvPr/>
        </p:nvSpPr>
        <p:spPr>
          <a:xfrm>
            <a:off x="10000298" y="6646426"/>
            <a:ext cx="3928943" cy="327422"/>
          </a:xfrm>
          <a:prstGeom prst="rect">
            <a:avLst/>
          </a:prstGeom>
          <a:noFill/>
          <a:ln/>
        </p:spPr>
        <p:txBody>
          <a:bodyPr wrap="none" lIns="0" tIns="0" rIns="0" bIns="0" rtlCol="0" anchor="t"/>
          <a:lstStyle/>
          <a:p>
            <a:pPr marL="0" indent="0">
              <a:lnSpc>
                <a:spcPts val="2550"/>
              </a:lnSpc>
              <a:buNone/>
            </a:pPr>
            <a:r>
              <a:rPr lang="en-US" sz="1600" b="1" kern="0" spc="-32" dirty="0">
                <a:solidFill>
                  <a:srgbClr val="272525"/>
                </a:solidFill>
                <a:latin typeface="Inter" pitchFamily="34" charset="0"/>
                <a:ea typeface="Inter" pitchFamily="34" charset="-122"/>
                <a:cs typeface="Inter" pitchFamily="34" charset="-120"/>
              </a:rPr>
              <a:t>Tháng 1/2025</a:t>
            </a:r>
            <a:endParaRPr lang="en-US" sz="1600" dirty="0"/>
          </a:p>
        </p:txBody>
      </p:sp>
      <p:sp>
        <p:nvSpPr>
          <p:cNvPr id="9" name="Text 6"/>
          <p:cNvSpPr/>
          <p:nvPr/>
        </p:nvSpPr>
        <p:spPr>
          <a:xfrm>
            <a:off x="10000298" y="7158038"/>
            <a:ext cx="3928943" cy="327422"/>
          </a:xfrm>
          <a:prstGeom prst="rect">
            <a:avLst/>
          </a:prstGeom>
          <a:noFill/>
          <a:ln/>
        </p:spPr>
        <p:txBody>
          <a:bodyPr wrap="none" lIns="0" tIns="0" rIns="0" bIns="0" rtlCol="0" anchor="t"/>
          <a:lstStyle/>
          <a:p>
            <a:pPr marL="0" indent="0">
              <a:lnSpc>
                <a:spcPts val="2550"/>
              </a:lnSpc>
              <a:buNone/>
            </a:pPr>
            <a:r>
              <a:rPr lang="en-US" sz="1600" kern="0" spc="-32" dirty="0">
                <a:solidFill>
                  <a:srgbClr val="272525"/>
                </a:solidFill>
                <a:latin typeface="Inter" pitchFamily="34" charset="0"/>
                <a:ea typeface="Inter" pitchFamily="34" charset="-122"/>
                <a:cs typeface="Inter" pitchFamily="34" charset="-120"/>
              </a:rPr>
              <a:t>Tăng vọt lên </a:t>
            </a:r>
            <a:r>
              <a:rPr lang="en-US" sz="1600" b="1" kern="0" spc="-32" dirty="0">
                <a:solidFill>
                  <a:srgbClr val="272525"/>
                </a:solidFill>
                <a:latin typeface="Inter" pitchFamily="34" charset="0"/>
                <a:ea typeface="Inter" pitchFamily="34" charset="-122"/>
                <a:cs typeface="Inter" pitchFamily="34" charset="-120"/>
              </a:rPr>
              <a:t>$0.65M</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77597"/>
            <a:ext cx="4536519" cy="566976"/>
          </a:xfrm>
          <a:prstGeom prst="rect">
            <a:avLst/>
          </a:prstGeom>
          <a:noFill/>
          <a:ln/>
        </p:spPr>
        <p:txBody>
          <a:bodyPr wrap="none" lIns="0" tIns="0" rIns="0" bIns="0" rtlCol="0" anchor="t"/>
          <a:lstStyle/>
          <a:p>
            <a:pPr marL="0" indent="0">
              <a:lnSpc>
                <a:spcPts val="4450"/>
              </a:lnSpc>
              <a:buNone/>
            </a:pPr>
            <a:r>
              <a:rPr lang="en-US" sz="3550" b="1" kern="0" spc="-107" dirty="0">
                <a:solidFill>
                  <a:srgbClr val="000000"/>
                </a:solidFill>
                <a:latin typeface="Inter Bold" pitchFamily="34" charset="0"/>
                <a:ea typeface="Inter Bold" pitchFamily="34" charset="-122"/>
                <a:cs typeface="Inter Bold" pitchFamily="34" charset="-120"/>
              </a:rPr>
              <a:t>Cơ cấu doanh thu</a:t>
            </a:r>
            <a:endParaRPr lang="en-US" sz="3550" dirty="0"/>
          </a:p>
        </p:txBody>
      </p:sp>
      <p:pic>
        <p:nvPicPr>
          <p:cNvPr id="3" name="Image 0" descr="preencoded.png"/>
          <p:cNvPicPr>
            <a:picLocks noChangeAspect="1"/>
          </p:cNvPicPr>
          <p:nvPr/>
        </p:nvPicPr>
        <p:blipFill>
          <a:blip r:embed="rId3"/>
          <a:stretch>
            <a:fillRect/>
          </a:stretch>
        </p:blipFill>
        <p:spPr>
          <a:xfrm>
            <a:off x="3307913" y="1798201"/>
            <a:ext cx="8014573" cy="3713559"/>
          </a:xfrm>
          <a:prstGeom prst="rect">
            <a:avLst/>
          </a:prstGeom>
        </p:spPr>
      </p:pic>
      <p:sp>
        <p:nvSpPr>
          <p:cNvPr id="4" name="Shape 1"/>
          <p:cNvSpPr/>
          <p:nvPr/>
        </p:nvSpPr>
        <p:spPr>
          <a:xfrm>
            <a:off x="793790" y="5766911"/>
            <a:ext cx="4196358" cy="1685092"/>
          </a:xfrm>
          <a:prstGeom prst="roundRect">
            <a:avLst>
              <a:gd name="adj" fmla="val 5654"/>
            </a:avLst>
          </a:prstGeom>
          <a:solidFill>
            <a:srgbClr val="0A4780"/>
          </a:solidFill>
          <a:ln w="7620">
            <a:solidFill>
              <a:srgbClr val="236099"/>
            </a:solidFill>
            <a:prstDash val="solid"/>
          </a:ln>
        </p:spPr>
        <p:txBody>
          <a:bodyPr/>
          <a:lstStyle/>
          <a:p>
            <a:endParaRPr lang="en-US"/>
          </a:p>
        </p:txBody>
      </p:sp>
      <p:sp>
        <p:nvSpPr>
          <p:cNvPr id="5" name="Text 2"/>
          <p:cNvSpPr/>
          <p:nvPr/>
        </p:nvSpPr>
        <p:spPr>
          <a:xfrm>
            <a:off x="1028224" y="6001345"/>
            <a:ext cx="3309699"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Treatment Cost (78.38%)</a:t>
            </a:r>
            <a:endParaRPr lang="en-US" sz="2200" dirty="0"/>
          </a:p>
        </p:txBody>
      </p:sp>
      <p:sp>
        <p:nvSpPr>
          <p:cNvPr id="6" name="Text 3"/>
          <p:cNvSpPr/>
          <p:nvPr/>
        </p:nvSpPr>
        <p:spPr>
          <a:xfrm>
            <a:off x="1028224" y="6491764"/>
            <a:ext cx="3727490" cy="725805"/>
          </a:xfrm>
          <a:prstGeom prst="rect">
            <a:avLst/>
          </a:prstGeom>
          <a:noFill/>
          <a:ln/>
        </p:spPr>
        <p:txBody>
          <a:bodyPr wrap="square" lIns="0" tIns="0" rIns="0" bIns="0" rtlCol="0" anchor="t"/>
          <a:lstStyle/>
          <a:p>
            <a:pPr marL="0" indent="0">
              <a:lnSpc>
                <a:spcPts val="2850"/>
              </a:lnSpc>
              <a:buNone/>
            </a:pPr>
            <a:r>
              <a:rPr lang="en-US" sz="1750" kern="0" spc="-36" dirty="0">
                <a:solidFill>
                  <a:srgbClr val="FFFFFF"/>
                </a:solidFill>
                <a:latin typeface="Inter" pitchFamily="34" charset="0"/>
                <a:ea typeface="Inter" pitchFamily="34" charset="-122"/>
                <a:cs typeface="Inter" pitchFamily="34" charset="-120"/>
              </a:rPr>
              <a:t>Chiếm tỷ trọng lớn nhất, khoảng $2.63M</a:t>
            </a:r>
            <a:endParaRPr lang="en-US" sz="1750" dirty="0"/>
          </a:p>
        </p:txBody>
      </p:sp>
      <p:sp>
        <p:nvSpPr>
          <p:cNvPr id="7" name="Shape 4"/>
          <p:cNvSpPr/>
          <p:nvPr/>
        </p:nvSpPr>
        <p:spPr>
          <a:xfrm>
            <a:off x="5216962" y="5766911"/>
            <a:ext cx="4196358" cy="1685092"/>
          </a:xfrm>
          <a:prstGeom prst="roundRect">
            <a:avLst>
              <a:gd name="adj" fmla="val 5654"/>
            </a:avLst>
          </a:prstGeom>
          <a:solidFill>
            <a:srgbClr val="A0D1FF"/>
          </a:solidFill>
          <a:ln w="7620">
            <a:solidFill>
              <a:srgbClr val="86B7E5"/>
            </a:solidFill>
            <a:prstDash val="solid"/>
          </a:ln>
        </p:spPr>
        <p:txBody>
          <a:bodyPr/>
          <a:lstStyle/>
          <a:p>
            <a:endParaRPr lang="en-US"/>
          </a:p>
        </p:txBody>
      </p:sp>
      <p:sp>
        <p:nvSpPr>
          <p:cNvPr id="8" name="Text 5"/>
          <p:cNvSpPr/>
          <p:nvPr/>
        </p:nvSpPr>
        <p:spPr>
          <a:xfrm>
            <a:off x="5451396" y="6001345"/>
            <a:ext cx="3366016"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Medication Cost (16.27%)</a:t>
            </a:r>
            <a:endParaRPr lang="en-US" sz="2200" dirty="0"/>
          </a:p>
        </p:txBody>
      </p:sp>
      <p:sp>
        <p:nvSpPr>
          <p:cNvPr id="9" name="Text 6"/>
          <p:cNvSpPr/>
          <p:nvPr/>
        </p:nvSpPr>
        <p:spPr>
          <a:xfrm>
            <a:off x="5451396" y="6491764"/>
            <a:ext cx="3727490" cy="725805"/>
          </a:xfrm>
          <a:prstGeom prst="rect">
            <a:avLst/>
          </a:prstGeom>
          <a:noFill/>
          <a:ln/>
        </p:spPr>
        <p:txBody>
          <a:bodyPr wrap="square" lIns="0" tIns="0" rIns="0" bIns="0" rtlCol="0" anchor="t"/>
          <a:lstStyle/>
          <a:p>
            <a:pPr marL="0" indent="0">
              <a:lnSpc>
                <a:spcPts val="2850"/>
              </a:lnSpc>
              <a:buNone/>
            </a:pPr>
            <a:r>
              <a:rPr lang="en-US" sz="1750" kern="0" spc="-36" dirty="0">
                <a:solidFill>
                  <a:srgbClr val="000000"/>
                </a:solidFill>
                <a:latin typeface="Inter" pitchFamily="34" charset="0"/>
                <a:ea typeface="Inter" pitchFamily="34" charset="-122"/>
                <a:cs typeface="Inter" pitchFamily="34" charset="-120"/>
              </a:rPr>
              <a:t>Đóng góp đáng kể vào tổng doanh thu với $0.55M</a:t>
            </a:r>
            <a:endParaRPr lang="en-US" sz="1750" dirty="0"/>
          </a:p>
        </p:txBody>
      </p:sp>
      <p:sp>
        <p:nvSpPr>
          <p:cNvPr id="10" name="Shape 7"/>
          <p:cNvSpPr/>
          <p:nvPr/>
        </p:nvSpPr>
        <p:spPr>
          <a:xfrm>
            <a:off x="9640133" y="5766911"/>
            <a:ext cx="4196358" cy="1685092"/>
          </a:xfrm>
          <a:prstGeom prst="roundRect">
            <a:avLst>
              <a:gd name="adj" fmla="val 5654"/>
            </a:avLst>
          </a:prstGeom>
          <a:solidFill>
            <a:srgbClr val="D9B303"/>
          </a:solidFill>
          <a:ln w="7620">
            <a:solidFill>
              <a:srgbClr val="BF9900"/>
            </a:solidFill>
            <a:prstDash val="solid"/>
          </a:ln>
        </p:spPr>
        <p:txBody>
          <a:bodyPr/>
          <a:lstStyle/>
          <a:p>
            <a:endParaRPr lang="en-US"/>
          </a:p>
        </p:txBody>
      </p:sp>
      <p:sp>
        <p:nvSpPr>
          <p:cNvPr id="11" name="Text 8"/>
          <p:cNvSpPr/>
          <p:nvPr/>
        </p:nvSpPr>
        <p:spPr>
          <a:xfrm>
            <a:off x="9874568" y="600134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Room Cost (5.35%)</a:t>
            </a:r>
            <a:endParaRPr lang="en-US" sz="2200" dirty="0"/>
          </a:p>
        </p:txBody>
      </p:sp>
      <p:sp>
        <p:nvSpPr>
          <p:cNvPr id="12" name="Text 9"/>
          <p:cNvSpPr/>
          <p:nvPr/>
        </p:nvSpPr>
        <p:spPr>
          <a:xfrm>
            <a:off x="9874568" y="6491764"/>
            <a:ext cx="3727490" cy="725805"/>
          </a:xfrm>
          <a:prstGeom prst="rect">
            <a:avLst/>
          </a:prstGeom>
          <a:noFill/>
          <a:ln/>
        </p:spPr>
        <p:txBody>
          <a:bodyPr wrap="square" lIns="0" tIns="0" rIns="0" bIns="0" rtlCol="0" anchor="t"/>
          <a:lstStyle/>
          <a:p>
            <a:pPr marL="0" indent="0">
              <a:lnSpc>
                <a:spcPts val="2850"/>
              </a:lnSpc>
              <a:buNone/>
            </a:pPr>
            <a:r>
              <a:rPr lang="en-US" sz="1750" kern="0" spc="-36" dirty="0">
                <a:solidFill>
                  <a:srgbClr val="000000"/>
                </a:solidFill>
                <a:latin typeface="Inter" pitchFamily="34" charset="0"/>
                <a:ea typeface="Inter" pitchFamily="34" charset="-122"/>
                <a:cs typeface="Inter" pitchFamily="34" charset="-120"/>
              </a:rPr>
              <a:t>Tỷ trọng thấp nhất trong cơ cấu doanh thu với chỉ $0.18M</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9257" y="565071"/>
            <a:ext cx="5137785" cy="642104"/>
          </a:xfrm>
          <a:prstGeom prst="rect">
            <a:avLst/>
          </a:prstGeom>
          <a:noFill/>
          <a:ln/>
        </p:spPr>
        <p:txBody>
          <a:bodyPr wrap="none" lIns="0" tIns="0" rIns="0" bIns="0" rtlCol="0" anchor="t"/>
          <a:lstStyle/>
          <a:p>
            <a:pPr marL="0" indent="0">
              <a:lnSpc>
                <a:spcPts val="5050"/>
              </a:lnSpc>
              <a:buNone/>
            </a:pPr>
            <a:r>
              <a:rPr lang="en-US" sz="4000" b="1" kern="0" spc="-121" dirty="0">
                <a:solidFill>
                  <a:srgbClr val="000000"/>
                </a:solidFill>
                <a:latin typeface="Inter Bold" pitchFamily="34" charset="0"/>
                <a:ea typeface="Inter Bold" pitchFamily="34" charset="-122"/>
                <a:cs typeface="Inter Bold" pitchFamily="34" charset="-120"/>
              </a:rPr>
              <a:t>3. Treatment Cost</a:t>
            </a:r>
            <a:endParaRPr lang="en-US" sz="4000" dirty="0"/>
          </a:p>
        </p:txBody>
      </p:sp>
      <p:sp>
        <p:nvSpPr>
          <p:cNvPr id="3" name="Text 1"/>
          <p:cNvSpPr/>
          <p:nvPr/>
        </p:nvSpPr>
        <p:spPr>
          <a:xfrm>
            <a:off x="719257" y="1720929"/>
            <a:ext cx="2568893" cy="321112"/>
          </a:xfrm>
          <a:prstGeom prst="rect">
            <a:avLst/>
          </a:prstGeom>
          <a:noFill/>
          <a:ln/>
        </p:spPr>
        <p:txBody>
          <a:bodyPr wrap="none" lIns="0" tIns="0" rIns="0" bIns="0" rtlCol="0" anchor="t"/>
          <a:lstStyle/>
          <a:p>
            <a:pPr marL="0" indent="0">
              <a:lnSpc>
                <a:spcPts val="2500"/>
              </a:lnSpc>
              <a:buNone/>
            </a:pPr>
            <a:r>
              <a:rPr lang="en-US" sz="2000" b="1" kern="0" spc="-61" dirty="0">
                <a:solidFill>
                  <a:srgbClr val="000000"/>
                </a:solidFill>
                <a:latin typeface="Inter Bold" pitchFamily="34" charset="0"/>
                <a:ea typeface="Inter Bold" pitchFamily="34" charset="-122"/>
                <a:cs typeface="Inter Bold" pitchFamily="34" charset="-120"/>
              </a:rPr>
              <a:t>Chi Phí Trung Bình</a:t>
            </a:r>
            <a:endParaRPr lang="en-US" sz="2000" dirty="0"/>
          </a:p>
        </p:txBody>
      </p:sp>
      <p:sp>
        <p:nvSpPr>
          <p:cNvPr id="4" name="Text 2"/>
          <p:cNvSpPr/>
          <p:nvPr/>
        </p:nvSpPr>
        <p:spPr>
          <a:xfrm>
            <a:off x="719257" y="2247543"/>
            <a:ext cx="6345317" cy="657463"/>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Inter" pitchFamily="34" charset="0"/>
                <a:ea typeface="Inter" pitchFamily="34" charset="-122"/>
                <a:cs typeface="Inter" pitchFamily="34" charset="-120"/>
              </a:rPr>
              <a:t>Dao động từ $520 đến $540 cho mỗi dịch vụ, khá đồng đều giữa các loại.</a:t>
            </a:r>
            <a:endParaRPr lang="en-US" sz="1600" dirty="0"/>
          </a:p>
        </p:txBody>
      </p:sp>
      <p:sp>
        <p:nvSpPr>
          <p:cNvPr id="5" name="Text 3"/>
          <p:cNvSpPr/>
          <p:nvPr/>
        </p:nvSpPr>
        <p:spPr>
          <a:xfrm>
            <a:off x="7573447" y="1720929"/>
            <a:ext cx="2568893" cy="321112"/>
          </a:xfrm>
          <a:prstGeom prst="rect">
            <a:avLst/>
          </a:prstGeom>
          <a:noFill/>
          <a:ln/>
        </p:spPr>
        <p:txBody>
          <a:bodyPr wrap="none" lIns="0" tIns="0" rIns="0" bIns="0" rtlCol="0" anchor="t"/>
          <a:lstStyle/>
          <a:p>
            <a:pPr marL="0" indent="0">
              <a:lnSpc>
                <a:spcPts val="2500"/>
              </a:lnSpc>
              <a:buNone/>
            </a:pPr>
            <a:r>
              <a:rPr lang="en-US" sz="2000" b="1" kern="0" spc="-61" dirty="0">
                <a:solidFill>
                  <a:srgbClr val="000000"/>
                </a:solidFill>
                <a:latin typeface="Inter Bold" pitchFamily="34" charset="0"/>
                <a:ea typeface="Inter Bold" pitchFamily="34" charset="-122"/>
                <a:cs typeface="Inter Bold" pitchFamily="34" charset="-120"/>
              </a:rPr>
              <a:t>X-ray và CT-Scan</a:t>
            </a:r>
            <a:endParaRPr lang="en-US" sz="2000" dirty="0"/>
          </a:p>
        </p:txBody>
      </p:sp>
      <p:sp>
        <p:nvSpPr>
          <p:cNvPr id="6" name="Text 4"/>
          <p:cNvSpPr/>
          <p:nvPr/>
        </p:nvSpPr>
        <p:spPr>
          <a:xfrm>
            <a:off x="7573447" y="2247543"/>
            <a:ext cx="6345317" cy="657463"/>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Inter" pitchFamily="34" charset="0"/>
                <a:ea typeface="Inter" pitchFamily="34" charset="-122"/>
                <a:cs typeface="Inter" pitchFamily="34" charset="-120"/>
              </a:rPr>
              <a:t>Dẫn đầu về doanh thu với $0.81M và $0.65M, vượt trội so với mức trung bình $0.53M.</a:t>
            </a:r>
            <a:endParaRPr lang="en-US" sz="1600" dirty="0"/>
          </a:p>
        </p:txBody>
      </p:sp>
      <p:pic>
        <p:nvPicPr>
          <p:cNvPr id="7" name="Image 0" descr="preencoded.png"/>
          <p:cNvPicPr>
            <a:picLocks noChangeAspect="1"/>
          </p:cNvPicPr>
          <p:nvPr/>
        </p:nvPicPr>
        <p:blipFill>
          <a:blip r:embed="rId3"/>
          <a:stretch>
            <a:fillRect/>
          </a:stretch>
        </p:blipFill>
        <p:spPr>
          <a:xfrm>
            <a:off x="4055507" y="3321010"/>
            <a:ext cx="6519386" cy="434625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4968" y="546021"/>
            <a:ext cx="9406414" cy="496491"/>
          </a:xfrm>
          <a:prstGeom prst="rect">
            <a:avLst/>
          </a:prstGeom>
          <a:noFill/>
          <a:ln/>
        </p:spPr>
        <p:txBody>
          <a:bodyPr wrap="none" lIns="0" tIns="0" rIns="0" bIns="0" rtlCol="0" anchor="t"/>
          <a:lstStyle/>
          <a:p>
            <a:pPr marL="0" indent="0">
              <a:lnSpc>
                <a:spcPts val="3900"/>
              </a:lnSpc>
              <a:buNone/>
            </a:pPr>
            <a:r>
              <a:rPr lang="en-US" sz="3100" b="1" kern="0" spc="-94" dirty="0">
                <a:solidFill>
                  <a:srgbClr val="000000"/>
                </a:solidFill>
                <a:latin typeface="Inter Bold" pitchFamily="34" charset="0"/>
                <a:ea typeface="Inter Bold" pitchFamily="34" charset="-122"/>
                <a:cs typeface="Inter Bold" pitchFamily="34" charset="-120"/>
              </a:rPr>
              <a:t>Phân tích nhu cầu theo thời gian của 2 dịch vụ chính</a:t>
            </a:r>
            <a:endParaRPr lang="en-US" sz="3100" dirty="0"/>
          </a:p>
        </p:txBody>
      </p:sp>
      <p:pic>
        <p:nvPicPr>
          <p:cNvPr id="3" name="Image 0" descr="preencoded.png"/>
          <p:cNvPicPr>
            <a:picLocks noChangeAspect="1"/>
          </p:cNvPicPr>
          <p:nvPr/>
        </p:nvPicPr>
        <p:blipFill>
          <a:blip r:embed="rId3"/>
          <a:stretch>
            <a:fillRect/>
          </a:stretch>
        </p:blipFill>
        <p:spPr>
          <a:xfrm>
            <a:off x="2301121" y="1265873"/>
            <a:ext cx="10028158" cy="4993600"/>
          </a:xfrm>
          <a:prstGeom prst="rect">
            <a:avLst/>
          </a:prstGeom>
        </p:spPr>
      </p:pic>
      <p:sp>
        <p:nvSpPr>
          <p:cNvPr id="4" name="Text 1"/>
          <p:cNvSpPr/>
          <p:nvPr/>
        </p:nvSpPr>
        <p:spPr>
          <a:xfrm>
            <a:off x="694968" y="6681311"/>
            <a:ext cx="3988356" cy="310277"/>
          </a:xfrm>
          <a:prstGeom prst="rect">
            <a:avLst/>
          </a:prstGeom>
          <a:noFill/>
          <a:ln/>
        </p:spPr>
        <p:txBody>
          <a:bodyPr wrap="none" lIns="0" tIns="0" rIns="0" bIns="0" rtlCol="0" anchor="t"/>
          <a:lstStyle/>
          <a:p>
            <a:pPr marL="0" indent="0">
              <a:lnSpc>
                <a:spcPts val="2400"/>
              </a:lnSpc>
              <a:buNone/>
            </a:pPr>
            <a:r>
              <a:rPr lang="en-US" sz="1950" b="1" kern="0" spc="-59" dirty="0">
                <a:solidFill>
                  <a:srgbClr val="000000"/>
                </a:solidFill>
                <a:latin typeface="Inter Bold" pitchFamily="34" charset="0"/>
                <a:ea typeface="Inter Bold" pitchFamily="34" charset="-122"/>
                <a:cs typeface="Inter Bold" pitchFamily="34" charset="-120"/>
              </a:rPr>
              <a:t>Nhu cầu cho X-ray tăng bất thường</a:t>
            </a:r>
            <a:endParaRPr lang="en-US" sz="1950" dirty="0"/>
          </a:p>
        </p:txBody>
      </p:sp>
      <p:sp>
        <p:nvSpPr>
          <p:cNvPr id="5" name="Text 2"/>
          <p:cNvSpPr/>
          <p:nvPr/>
        </p:nvSpPr>
        <p:spPr>
          <a:xfrm>
            <a:off x="694968" y="7190065"/>
            <a:ext cx="6378059" cy="317659"/>
          </a:xfrm>
          <a:prstGeom prst="rect">
            <a:avLst/>
          </a:prstGeom>
          <a:noFill/>
          <a:ln/>
        </p:spPr>
        <p:txBody>
          <a:bodyPr wrap="none" lIns="0" tIns="0" rIns="0" bIns="0" rtlCol="0" anchor="t"/>
          <a:lstStyle/>
          <a:p>
            <a:pPr marL="0" indent="0">
              <a:lnSpc>
                <a:spcPts val="2500"/>
              </a:lnSpc>
              <a:buNone/>
            </a:pPr>
            <a:r>
              <a:rPr lang="en-US" sz="1550" kern="0" spc="-31" dirty="0">
                <a:solidFill>
                  <a:srgbClr val="272525"/>
                </a:solidFill>
                <a:latin typeface="Inter" pitchFamily="34" charset="0"/>
                <a:ea typeface="Inter" pitchFamily="34" charset="-122"/>
                <a:cs typeface="Inter" pitchFamily="34" charset="-120"/>
              </a:rPr>
              <a:t>Đạt 667 lượt vào tháng 1/2025</a:t>
            </a:r>
            <a:endParaRPr lang="en-US" sz="1550" dirty="0"/>
          </a:p>
        </p:txBody>
      </p:sp>
      <p:sp>
        <p:nvSpPr>
          <p:cNvPr id="6" name="Text 3"/>
          <p:cNvSpPr/>
          <p:nvPr/>
        </p:nvSpPr>
        <p:spPr>
          <a:xfrm>
            <a:off x="7564993" y="6681311"/>
            <a:ext cx="4618434" cy="310277"/>
          </a:xfrm>
          <a:prstGeom prst="rect">
            <a:avLst/>
          </a:prstGeom>
          <a:noFill/>
          <a:ln/>
        </p:spPr>
        <p:txBody>
          <a:bodyPr wrap="none" lIns="0" tIns="0" rIns="0" bIns="0" rtlCol="0" anchor="t"/>
          <a:lstStyle/>
          <a:p>
            <a:pPr marL="0" indent="0">
              <a:lnSpc>
                <a:spcPts val="2400"/>
              </a:lnSpc>
              <a:buNone/>
            </a:pPr>
            <a:r>
              <a:rPr lang="en-US" sz="1950" b="1" kern="0" spc="-59" dirty="0">
                <a:solidFill>
                  <a:srgbClr val="000000"/>
                </a:solidFill>
                <a:latin typeface="Inter Bold" pitchFamily="34" charset="0"/>
                <a:ea typeface="Inter Bold" pitchFamily="34" charset="-122"/>
                <a:cs typeface="Inter Bold" pitchFamily="34" charset="-120"/>
              </a:rPr>
              <a:t>Dữ liệu không chỉ ra được pattern rõ ràng</a:t>
            </a:r>
            <a:endParaRPr lang="en-US" sz="1950" dirty="0"/>
          </a:p>
        </p:txBody>
      </p:sp>
      <p:sp>
        <p:nvSpPr>
          <p:cNvPr id="7" name="Text 4"/>
          <p:cNvSpPr/>
          <p:nvPr/>
        </p:nvSpPr>
        <p:spPr>
          <a:xfrm>
            <a:off x="7564993" y="7190065"/>
            <a:ext cx="6378059" cy="317659"/>
          </a:xfrm>
          <a:prstGeom prst="rect">
            <a:avLst/>
          </a:prstGeom>
          <a:noFill/>
          <a:ln/>
        </p:spPr>
        <p:txBody>
          <a:bodyPr wrap="none" lIns="0" tIns="0" rIns="0" bIns="0" rtlCol="0" anchor="t"/>
          <a:lstStyle/>
          <a:p>
            <a:pPr marL="0" indent="0">
              <a:lnSpc>
                <a:spcPts val="2500"/>
              </a:lnSpc>
              <a:buNone/>
            </a:pPr>
            <a:r>
              <a:rPr lang="en-US" sz="1550" kern="0" spc="-31" dirty="0">
                <a:solidFill>
                  <a:srgbClr val="272525"/>
                </a:solidFill>
                <a:latin typeface="Inter" pitchFamily="34" charset="0"/>
                <a:ea typeface="Inter" pitchFamily="34" charset="-122"/>
                <a:cs typeface="Inter" pitchFamily="34" charset="-120"/>
              </a:rPr>
              <a:t>Không thể dự đoán được nhu cầu trong thời gian tới</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3658" y="704017"/>
            <a:ext cx="4954905" cy="619363"/>
          </a:xfrm>
          <a:prstGeom prst="rect">
            <a:avLst/>
          </a:prstGeom>
          <a:noFill/>
          <a:ln/>
        </p:spPr>
        <p:txBody>
          <a:bodyPr wrap="none" lIns="0" tIns="0" rIns="0" bIns="0" rtlCol="0" anchor="t"/>
          <a:lstStyle/>
          <a:p>
            <a:pPr marL="0" indent="0">
              <a:lnSpc>
                <a:spcPts val="4850"/>
              </a:lnSpc>
              <a:buNone/>
            </a:pPr>
            <a:r>
              <a:rPr lang="en-US" sz="3900" b="1" kern="0" spc="-117" dirty="0">
                <a:solidFill>
                  <a:srgbClr val="000000"/>
                </a:solidFill>
                <a:latin typeface="Inter Bold" pitchFamily="34" charset="0"/>
                <a:ea typeface="Inter Bold" pitchFamily="34" charset="-122"/>
                <a:cs typeface="Inter Bold" pitchFamily="34" charset="-120"/>
              </a:rPr>
              <a:t>4. Room Cost</a:t>
            </a:r>
            <a:endParaRPr lang="en-US" sz="3900" dirty="0"/>
          </a:p>
        </p:txBody>
      </p:sp>
      <p:pic>
        <p:nvPicPr>
          <p:cNvPr id="3" name="Image 0" descr="preencoded.png"/>
          <p:cNvPicPr>
            <a:picLocks noChangeAspect="1"/>
          </p:cNvPicPr>
          <p:nvPr/>
        </p:nvPicPr>
        <p:blipFill>
          <a:blip r:embed="rId3"/>
          <a:stretch>
            <a:fillRect/>
          </a:stretch>
        </p:blipFill>
        <p:spPr>
          <a:xfrm>
            <a:off x="2883218" y="1620560"/>
            <a:ext cx="8863846" cy="4524970"/>
          </a:xfrm>
          <a:prstGeom prst="rect">
            <a:avLst/>
          </a:prstGeom>
        </p:spPr>
      </p:pic>
      <p:sp>
        <p:nvSpPr>
          <p:cNvPr id="4" name="Shape 1"/>
          <p:cNvSpPr/>
          <p:nvPr/>
        </p:nvSpPr>
        <p:spPr>
          <a:xfrm>
            <a:off x="693658" y="6368415"/>
            <a:ext cx="6522482" cy="1157168"/>
          </a:xfrm>
          <a:prstGeom prst="roundRect">
            <a:avLst>
              <a:gd name="adj" fmla="val 7194"/>
            </a:avLst>
          </a:prstGeom>
          <a:solidFill>
            <a:srgbClr val="0A4780"/>
          </a:solidFill>
          <a:ln w="7620">
            <a:solidFill>
              <a:srgbClr val="236099"/>
            </a:solidFill>
            <a:prstDash val="solid"/>
          </a:ln>
        </p:spPr>
        <p:txBody>
          <a:bodyPr/>
          <a:lstStyle/>
          <a:p>
            <a:endParaRPr lang="en-US"/>
          </a:p>
        </p:txBody>
      </p:sp>
      <p:sp>
        <p:nvSpPr>
          <p:cNvPr id="5" name="Text 2"/>
          <p:cNvSpPr/>
          <p:nvPr/>
        </p:nvSpPr>
        <p:spPr>
          <a:xfrm>
            <a:off x="899398" y="6574155"/>
            <a:ext cx="2667238" cy="309682"/>
          </a:xfrm>
          <a:prstGeom prst="rect">
            <a:avLst/>
          </a:prstGeom>
          <a:noFill/>
          <a:ln/>
        </p:spPr>
        <p:txBody>
          <a:bodyPr wrap="none" lIns="0" tIns="0" rIns="0" bIns="0" rtlCol="0" anchor="t"/>
          <a:lstStyle/>
          <a:p>
            <a:pPr marL="0" indent="0">
              <a:lnSpc>
                <a:spcPts val="2400"/>
              </a:lnSpc>
              <a:buNone/>
            </a:pPr>
            <a:r>
              <a:rPr lang="en-US" sz="1950" b="1" kern="0" spc="-59" dirty="0">
                <a:solidFill>
                  <a:srgbClr val="FFFFFF"/>
                </a:solidFill>
                <a:latin typeface="Inter Bold" pitchFamily="34" charset="0"/>
                <a:ea typeface="Inter Bold" pitchFamily="34" charset="-122"/>
                <a:cs typeface="Inter Bold" pitchFamily="34" charset="-120"/>
              </a:rPr>
              <a:t>Thời Gian Lưu Trú Ngắn</a:t>
            </a:r>
            <a:endParaRPr lang="en-US" sz="1950" dirty="0"/>
          </a:p>
        </p:txBody>
      </p:sp>
      <p:sp>
        <p:nvSpPr>
          <p:cNvPr id="6" name="Text 3"/>
          <p:cNvSpPr/>
          <p:nvPr/>
        </p:nvSpPr>
        <p:spPr>
          <a:xfrm>
            <a:off x="899398" y="7002661"/>
            <a:ext cx="6111002" cy="317183"/>
          </a:xfrm>
          <a:prstGeom prst="rect">
            <a:avLst/>
          </a:prstGeom>
          <a:noFill/>
          <a:ln/>
        </p:spPr>
        <p:txBody>
          <a:bodyPr wrap="none" lIns="0" tIns="0" rIns="0" bIns="0" rtlCol="0" anchor="t"/>
          <a:lstStyle/>
          <a:p>
            <a:pPr marL="0" indent="0">
              <a:lnSpc>
                <a:spcPts val="2450"/>
              </a:lnSpc>
              <a:buNone/>
            </a:pPr>
            <a:r>
              <a:rPr lang="en-US" sz="1550" kern="0" spc="-31" dirty="0">
                <a:solidFill>
                  <a:srgbClr val="FFFFFF"/>
                </a:solidFill>
                <a:latin typeface="Inter" pitchFamily="34" charset="0"/>
                <a:ea typeface="Inter" pitchFamily="34" charset="-122"/>
                <a:cs typeface="Inter" pitchFamily="34" charset="-120"/>
              </a:rPr>
              <a:t>Trung bình chỉ 2.5 ngày, hạn chế doanh thu từ Room Cost.</a:t>
            </a:r>
            <a:endParaRPr lang="en-US" sz="1550" dirty="0"/>
          </a:p>
        </p:txBody>
      </p:sp>
      <p:sp>
        <p:nvSpPr>
          <p:cNvPr id="7" name="Shape 4"/>
          <p:cNvSpPr/>
          <p:nvPr/>
        </p:nvSpPr>
        <p:spPr>
          <a:xfrm>
            <a:off x="7414260" y="6368415"/>
            <a:ext cx="6522482" cy="1157168"/>
          </a:xfrm>
          <a:prstGeom prst="roundRect">
            <a:avLst>
              <a:gd name="adj" fmla="val 7194"/>
            </a:avLst>
          </a:prstGeom>
          <a:solidFill>
            <a:srgbClr val="D9B303"/>
          </a:solidFill>
          <a:ln w="7620">
            <a:solidFill>
              <a:srgbClr val="BF9900"/>
            </a:solidFill>
            <a:prstDash val="solid"/>
          </a:ln>
        </p:spPr>
        <p:txBody>
          <a:bodyPr/>
          <a:lstStyle/>
          <a:p>
            <a:endParaRPr lang="en-US"/>
          </a:p>
        </p:txBody>
      </p:sp>
      <p:sp>
        <p:nvSpPr>
          <p:cNvPr id="8" name="Text 5"/>
          <p:cNvSpPr/>
          <p:nvPr/>
        </p:nvSpPr>
        <p:spPr>
          <a:xfrm>
            <a:off x="7620000" y="6574155"/>
            <a:ext cx="2477453" cy="309682"/>
          </a:xfrm>
          <a:prstGeom prst="rect">
            <a:avLst/>
          </a:prstGeom>
          <a:noFill/>
          <a:ln/>
        </p:spPr>
        <p:txBody>
          <a:bodyPr wrap="none" lIns="0" tIns="0" rIns="0" bIns="0" rtlCol="0" anchor="t"/>
          <a:lstStyle/>
          <a:p>
            <a:pPr marL="0" indent="0">
              <a:lnSpc>
                <a:spcPts val="2400"/>
              </a:lnSpc>
              <a:buNone/>
            </a:pPr>
            <a:r>
              <a:rPr lang="en-US" sz="1950" b="1" kern="0" spc="-59" dirty="0">
                <a:solidFill>
                  <a:srgbClr val="000000"/>
                </a:solidFill>
                <a:latin typeface="Inter Bold" pitchFamily="34" charset="0"/>
                <a:ea typeface="Inter Bold" pitchFamily="34" charset="-122"/>
                <a:cs typeface="Inter Bold" pitchFamily="34" charset="-120"/>
              </a:rPr>
              <a:t>Độ Hài Lòng Giảm</a:t>
            </a:r>
            <a:endParaRPr lang="en-US" sz="1950" dirty="0"/>
          </a:p>
        </p:txBody>
      </p:sp>
      <p:sp>
        <p:nvSpPr>
          <p:cNvPr id="9" name="Text 6"/>
          <p:cNvSpPr/>
          <p:nvPr/>
        </p:nvSpPr>
        <p:spPr>
          <a:xfrm>
            <a:off x="7620000" y="7002661"/>
            <a:ext cx="6111002" cy="317183"/>
          </a:xfrm>
          <a:prstGeom prst="rect">
            <a:avLst/>
          </a:prstGeom>
          <a:noFill/>
          <a:ln/>
        </p:spPr>
        <p:txBody>
          <a:bodyPr wrap="none" lIns="0" tIns="0" rIns="0" bIns="0" rtlCol="0" anchor="t"/>
          <a:lstStyle/>
          <a:p>
            <a:pPr marL="0" indent="0">
              <a:lnSpc>
                <a:spcPts val="2450"/>
              </a:lnSpc>
              <a:buNone/>
            </a:pPr>
            <a:r>
              <a:rPr lang="en-US" sz="1550" kern="0" spc="-31" dirty="0">
                <a:solidFill>
                  <a:srgbClr val="000000"/>
                </a:solidFill>
                <a:latin typeface="Inter" pitchFamily="34" charset="0"/>
                <a:ea typeface="Inter" pitchFamily="34" charset="-122"/>
                <a:cs typeface="Inter" pitchFamily="34" charset="-120"/>
              </a:rPr>
              <a:t>Từ 9 xuống 5-6 điểm sau khi có dịch vụ lưu trú (tương quan -0.27)</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6991" y="539710"/>
            <a:ext cx="5643205" cy="490657"/>
          </a:xfrm>
          <a:prstGeom prst="rect">
            <a:avLst/>
          </a:prstGeom>
          <a:noFill/>
          <a:ln/>
        </p:spPr>
        <p:txBody>
          <a:bodyPr wrap="none" lIns="0" tIns="0" rIns="0" bIns="0" rtlCol="0" anchor="t"/>
          <a:lstStyle/>
          <a:p>
            <a:pPr marL="0" indent="0">
              <a:lnSpc>
                <a:spcPts val="3850"/>
              </a:lnSpc>
              <a:buNone/>
            </a:pPr>
            <a:r>
              <a:rPr lang="en-US" sz="3050" b="1" kern="0" spc="-93" dirty="0">
                <a:solidFill>
                  <a:srgbClr val="000000"/>
                </a:solidFill>
                <a:latin typeface="Inter Bold" pitchFamily="34" charset="0"/>
                <a:ea typeface="Inter Bold" pitchFamily="34" charset="-122"/>
                <a:cs typeface="Inter Bold" pitchFamily="34" charset="-120"/>
              </a:rPr>
              <a:t>Yếu tố tác động đến sự hài lòng</a:t>
            </a:r>
            <a:endParaRPr lang="en-US" sz="3050" dirty="0"/>
          </a:p>
        </p:txBody>
      </p:sp>
      <p:sp>
        <p:nvSpPr>
          <p:cNvPr id="3" name="Shape 1"/>
          <p:cNvSpPr/>
          <p:nvPr/>
        </p:nvSpPr>
        <p:spPr>
          <a:xfrm>
            <a:off x="686991" y="1422916"/>
            <a:ext cx="6530102" cy="1774388"/>
          </a:xfrm>
          <a:prstGeom prst="roundRect">
            <a:avLst>
              <a:gd name="adj" fmla="val 4646"/>
            </a:avLst>
          </a:prstGeom>
          <a:solidFill>
            <a:srgbClr val="FFFFFF"/>
          </a:solidFill>
          <a:ln w="7620">
            <a:solidFill>
              <a:srgbClr val="E5E5E5"/>
            </a:solidFill>
            <a:prstDash val="solid"/>
          </a:ln>
        </p:spPr>
        <p:txBody>
          <a:bodyPr/>
          <a:lstStyle/>
          <a:p>
            <a:endParaRPr lang="en-US"/>
          </a:p>
        </p:txBody>
      </p:sp>
      <p:sp>
        <p:nvSpPr>
          <p:cNvPr id="4" name="Text 2"/>
          <p:cNvSpPr/>
          <p:nvPr/>
        </p:nvSpPr>
        <p:spPr>
          <a:xfrm>
            <a:off x="890826" y="1626751"/>
            <a:ext cx="2623423" cy="306705"/>
          </a:xfrm>
          <a:prstGeom prst="rect">
            <a:avLst/>
          </a:prstGeom>
          <a:noFill/>
          <a:ln/>
        </p:spPr>
        <p:txBody>
          <a:bodyPr wrap="none" lIns="0" tIns="0" rIns="0" bIns="0" rtlCol="0" anchor="t"/>
          <a:lstStyle/>
          <a:p>
            <a:pPr marL="0" indent="0">
              <a:lnSpc>
                <a:spcPts val="2400"/>
              </a:lnSpc>
              <a:buNone/>
            </a:pPr>
            <a:r>
              <a:rPr lang="en-US" sz="1900" b="1" kern="0" spc="-58" dirty="0">
                <a:solidFill>
                  <a:srgbClr val="000000"/>
                </a:solidFill>
                <a:latin typeface="Inter Bold" pitchFamily="34" charset="0"/>
                <a:ea typeface="Inter Bold" pitchFamily="34" charset="-122"/>
                <a:cs typeface="Inter Bold" pitchFamily="34" charset="-120"/>
              </a:rPr>
              <a:t>Khác biệt ở các y bác sĩ</a:t>
            </a:r>
            <a:endParaRPr lang="en-US" sz="1900" dirty="0"/>
          </a:p>
        </p:txBody>
      </p:sp>
      <p:sp>
        <p:nvSpPr>
          <p:cNvPr id="5" name="Text 3"/>
          <p:cNvSpPr/>
          <p:nvPr/>
        </p:nvSpPr>
        <p:spPr>
          <a:xfrm>
            <a:off x="890826" y="2051209"/>
            <a:ext cx="6122432" cy="942261"/>
          </a:xfrm>
          <a:prstGeom prst="rect">
            <a:avLst/>
          </a:prstGeom>
          <a:noFill/>
          <a:ln/>
        </p:spPr>
        <p:txBody>
          <a:bodyPr wrap="square" lIns="0" tIns="0" rIns="0" bIns="0" rtlCol="0" anchor="t"/>
          <a:lstStyle/>
          <a:p>
            <a:pPr marL="0" indent="0">
              <a:lnSpc>
                <a:spcPts val="2450"/>
              </a:lnSpc>
              <a:buNone/>
            </a:pPr>
            <a:r>
              <a:rPr lang="en-US" sz="1500" kern="0" spc="-31" dirty="0">
                <a:solidFill>
                  <a:srgbClr val="000000"/>
                </a:solidFill>
                <a:latin typeface="Inter" pitchFamily="34" charset="0"/>
                <a:ea typeface="Inter" pitchFamily="34" charset="-122"/>
                <a:cs typeface="Inter" pitchFamily="34" charset="-120"/>
              </a:rPr>
              <a:t>Với độ tương quan cao nhất là 0.45, cách chăm sóc của các y bác sĩ được cho là nguyên nhân lớn nhất ảnh hưởng tới trải nghiệm bệnh nhân</a:t>
            </a:r>
            <a:endParaRPr lang="en-US" sz="1500" dirty="0"/>
          </a:p>
        </p:txBody>
      </p:sp>
      <p:sp>
        <p:nvSpPr>
          <p:cNvPr id="6" name="Shape 4"/>
          <p:cNvSpPr/>
          <p:nvPr/>
        </p:nvSpPr>
        <p:spPr>
          <a:xfrm>
            <a:off x="7413308" y="1422916"/>
            <a:ext cx="6530102" cy="1774388"/>
          </a:xfrm>
          <a:prstGeom prst="roundRect">
            <a:avLst>
              <a:gd name="adj" fmla="val 4646"/>
            </a:avLst>
          </a:prstGeom>
          <a:solidFill>
            <a:srgbClr val="FFFFFF"/>
          </a:solidFill>
          <a:ln w="7620">
            <a:solidFill>
              <a:srgbClr val="E5E5E5"/>
            </a:solidFill>
            <a:prstDash val="solid"/>
          </a:ln>
        </p:spPr>
        <p:txBody>
          <a:bodyPr/>
          <a:lstStyle/>
          <a:p>
            <a:endParaRPr lang="en-US"/>
          </a:p>
        </p:txBody>
      </p:sp>
      <p:sp>
        <p:nvSpPr>
          <p:cNvPr id="7" name="Text 5"/>
          <p:cNvSpPr/>
          <p:nvPr/>
        </p:nvSpPr>
        <p:spPr>
          <a:xfrm>
            <a:off x="7617143" y="1626751"/>
            <a:ext cx="3241358" cy="306705"/>
          </a:xfrm>
          <a:prstGeom prst="rect">
            <a:avLst/>
          </a:prstGeom>
          <a:noFill/>
          <a:ln/>
        </p:spPr>
        <p:txBody>
          <a:bodyPr wrap="none" lIns="0" tIns="0" rIns="0" bIns="0" rtlCol="0" anchor="t"/>
          <a:lstStyle/>
          <a:p>
            <a:pPr marL="0" indent="0">
              <a:lnSpc>
                <a:spcPts val="2400"/>
              </a:lnSpc>
              <a:buNone/>
            </a:pPr>
            <a:r>
              <a:rPr lang="en-US" sz="1900" b="1" kern="0" spc="-58" dirty="0">
                <a:solidFill>
                  <a:srgbClr val="000000"/>
                </a:solidFill>
                <a:latin typeface="Inter Bold" pitchFamily="34" charset="0"/>
                <a:ea typeface="Inter Bold" pitchFamily="34" charset="-122"/>
                <a:cs typeface="Inter Bold" pitchFamily="34" charset="-120"/>
              </a:rPr>
              <a:t>Áp lực của bác sĩ Olu Abisola</a:t>
            </a:r>
            <a:endParaRPr lang="en-US" sz="1900" dirty="0"/>
          </a:p>
        </p:txBody>
      </p:sp>
      <p:sp>
        <p:nvSpPr>
          <p:cNvPr id="8" name="Text 6"/>
          <p:cNvSpPr/>
          <p:nvPr/>
        </p:nvSpPr>
        <p:spPr>
          <a:xfrm>
            <a:off x="7617143" y="2051209"/>
            <a:ext cx="6122432" cy="628174"/>
          </a:xfrm>
          <a:prstGeom prst="rect">
            <a:avLst/>
          </a:prstGeom>
          <a:noFill/>
          <a:ln/>
        </p:spPr>
        <p:txBody>
          <a:bodyPr wrap="square" lIns="0" tIns="0" rIns="0" bIns="0" rtlCol="0" anchor="t"/>
          <a:lstStyle/>
          <a:p>
            <a:pPr marL="0" indent="0">
              <a:lnSpc>
                <a:spcPts val="2450"/>
              </a:lnSpc>
              <a:buNone/>
            </a:pPr>
            <a:r>
              <a:rPr lang="en-US" sz="1500" kern="0" spc="-31" dirty="0">
                <a:solidFill>
                  <a:srgbClr val="000000"/>
                </a:solidFill>
                <a:latin typeface="Inter" pitchFamily="34" charset="0"/>
                <a:ea typeface="Inter" pitchFamily="34" charset="-122"/>
                <a:cs typeface="Inter" pitchFamily="34" charset="-120"/>
              </a:rPr>
              <a:t>Bác sĩ Olu Abisola có số ca nội trú cao nhất (442 ca), tuy nhiên điểm hài lòng trung bình rất thấp</a:t>
            </a:r>
            <a:endParaRPr lang="en-US" sz="1500" dirty="0"/>
          </a:p>
        </p:txBody>
      </p:sp>
      <p:pic>
        <p:nvPicPr>
          <p:cNvPr id="9" name="Image 0" descr="preencoded.png"/>
          <p:cNvPicPr>
            <a:picLocks noChangeAspect="1"/>
          </p:cNvPicPr>
          <p:nvPr/>
        </p:nvPicPr>
        <p:blipFill>
          <a:blip r:embed="rId3"/>
          <a:stretch>
            <a:fillRect/>
          </a:stretch>
        </p:blipFill>
        <p:spPr>
          <a:xfrm>
            <a:off x="4643438" y="3418046"/>
            <a:ext cx="5343525" cy="427482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839</Words>
  <Application>Microsoft Macintosh PowerPoint</Application>
  <PresentationFormat>Custom</PresentationFormat>
  <Paragraphs>96</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 Phạm</cp:lastModifiedBy>
  <cp:revision>3</cp:revision>
  <dcterms:created xsi:type="dcterms:W3CDTF">2024-12-17T03:34:05Z</dcterms:created>
  <dcterms:modified xsi:type="dcterms:W3CDTF">2024-12-17T03:44:28Z</dcterms:modified>
</cp:coreProperties>
</file>